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36"/>
  </p:notesMasterIdLst>
  <p:handoutMasterIdLst>
    <p:handoutMasterId r:id="rId37"/>
  </p:handoutMasterIdLst>
  <p:sldIdLst>
    <p:sldId id="256" r:id="rId2"/>
    <p:sldId id="261" r:id="rId3"/>
    <p:sldId id="272" r:id="rId4"/>
    <p:sldId id="262" r:id="rId5"/>
    <p:sldId id="264" r:id="rId6"/>
    <p:sldId id="296" r:id="rId7"/>
    <p:sldId id="298" r:id="rId8"/>
    <p:sldId id="266" r:id="rId9"/>
    <p:sldId id="269" r:id="rId10"/>
    <p:sldId id="270" r:id="rId11"/>
    <p:sldId id="271" r:id="rId12"/>
    <p:sldId id="299" r:id="rId13"/>
    <p:sldId id="302" r:id="rId14"/>
    <p:sldId id="268" r:id="rId15"/>
    <p:sldId id="259" r:id="rId16"/>
    <p:sldId id="260" r:id="rId17"/>
    <p:sldId id="275" r:id="rId18"/>
    <p:sldId id="273" r:id="rId19"/>
    <p:sldId id="277" r:id="rId20"/>
    <p:sldId id="276" r:id="rId21"/>
    <p:sldId id="300" r:id="rId22"/>
    <p:sldId id="279" r:id="rId23"/>
    <p:sldId id="280" r:id="rId24"/>
    <p:sldId id="303" r:id="rId25"/>
    <p:sldId id="289" r:id="rId26"/>
    <p:sldId id="305" r:id="rId27"/>
    <p:sldId id="306" r:id="rId28"/>
    <p:sldId id="304" r:id="rId29"/>
    <p:sldId id="291" r:id="rId30"/>
    <p:sldId id="283" r:id="rId31"/>
    <p:sldId id="286" r:id="rId32"/>
    <p:sldId id="295" r:id="rId33"/>
    <p:sldId id="287" r:id="rId34"/>
    <p:sldId id="288" r:id="rId35"/>
  </p:sldIdLst>
  <p:sldSz cx="12192000" cy="68580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415"/>
    <p:restoredTop sz="50000"/>
  </p:normalViewPr>
  <p:slideViewPr>
    <p:cSldViewPr snapToGrid="0" snapToObjects="1">
      <p:cViewPr>
        <p:scale>
          <a:sx n="100" d="100"/>
          <a:sy n="100" d="100"/>
        </p:scale>
        <p:origin x="144" y="3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handoutMaster" Target="handoutMasters/handout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kumimoji="1" lang="ja-JP" alt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A2A81C8C-78BC-BF4A-92BE-09488E2F69F7}" type="datetimeFigureOut">
              <a:rPr kumimoji="1" lang="ja-JP" altLang="en-US" smtClean="0"/>
              <a:t>2017/6/23</a:t>
            </a:fld>
            <a:endParaRPr kumimoji="1" lang="ja-JP" alt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kumimoji="1" lang="ja-JP" alt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269AECC8-D786-3448-B401-F9E0265576A3}" type="slidenum">
              <a:rPr kumimoji="1" lang="ja-JP" altLang="en-US" smtClean="0"/>
              <a:t>‹#›</a:t>
            </a:fld>
            <a:endParaRPr kumimoji="1" lang="ja-JP" altLang="en-US"/>
          </a:p>
        </p:txBody>
      </p:sp>
    </p:spTree>
    <p:extLst>
      <p:ext uri="{BB962C8B-B14F-4D97-AF65-F5344CB8AC3E}">
        <p14:creationId xmlns:p14="http://schemas.microsoft.com/office/powerpoint/2010/main" val="169308997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kumimoji="1" lang="ja-JP" alt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96B7C921-DD6D-4D40-835C-1E5E7FD598D8}" type="datetimeFigureOut">
              <a:rPr kumimoji="1" lang="ja-JP" altLang="en-US" smtClean="0"/>
              <a:t>2017/6/23</a:t>
            </a:fld>
            <a:endParaRPr kumimoji="1" lang="ja-JP" alt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kumimoji="1" lang="en-US" altLang="ja-JP" smtClean="0"/>
              <a:t>Click to edit Master text styles</a:t>
            </a:r>
          </a:p>
          <a:p>
            <a:pPr lvl="1"/>
            <a:r>
              <a:rPr kumimoji="1" lang="en-US" altLang="ja-JP" smtClean="0"/>
              <a:t>Second level</a:t>
            </a:r>
          </a:p>
          <a:p>
            <a:pPr lvl="2"/>
            <a:r>
              <a:rPr kumimoji="1" lang="en-US" altLang="ja-JP" smtClean="0"/>
              <a:t>Third level</a:t>
            </a:r>
          </a:p>
          <a:p>
            <a:pPr lvl="3"/>
            <a:r>
              <a:rPr kumimoji="1" lang="en-US" altLang="ja-JP" smtClean="0"/>
              <a:t>Fourth level</a:t>
            </a:r>
          </a:p>
          <a:p>
            <a:pPr lvl="4"/>
            <a:r>
              <a:rPr kumimoji="1" lang="en-US" altLang="ja-JP" smtClean="0"/>
              <a:t>Fifth level</a:t>
            </a:r>
            <a:endParaRPr kumimoji="1" lang="ja-JP" altLang="en-US"/>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kumimoji="1" lang="ja-JP" alt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993E0DED-7AAE-D340-9277-7EAA4198CB76}" type="slidenum">
              <a:rPr kumimoji="1" lang="ja-JP" altLang="en-US" smtClean="0"/>
              <a:t>‹#›</a:t>
            </a:fld>
            <a:endParaRPr kumimoji="1" lang="ja-JP" altLang="en-US"/>
          </a:p>
        </p:txBody>
      </p:sp>
    </p:spTree>
    <p:extLst>
      <p:ext uri="{BB962C8B-B14F-4D97-AF65-F5344CB8AC3E}">
        <p14:creationId xmlns:p14="http://schemas.microsoft.com/office/powerpoint/2010/main" val="1379887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1</a:t>
            </a:fld>
            <a:endParaRPr kumimoji="1" lang="ja-JP" altLang="en-US"/>
          </a:p>
        </p:txBody>
      </p:sp>
    </p:spTree>
    <p:extLst>
      <p:ext uri="{BB962C8B-B14F-4D97-AF65-F5344CB8AC3E}">
        <p14:creationId xmlns:p14="http://schemas.microsoft.com/office/powerpoint/2010/main" val="11311762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kern="1200" dirty="0" smtClean="0">
                <a:solidFill>
                  <a:schemeClr val="tx1"/>
                </a:solidFill>
                <a:effectLst/>
                <a:latin typeface="+mn-lt"/>
                <a:ea typeface="+mn-ea"/>
                <a:cs typeface="+mn-cs"/>
              </a:rPr>
              <a:t>We first investigated associations between hyperplasia and hypertrophy, grade and molecular subtype in the TCGA cohort using CI and HI </a:t>
            </a:r>
            <a:endParaRPr lang="en-US" altLang="ja-JP" dirty="0" smtClean="0"/>
          </a:p>
          <a:p>
            <a:endParaRPr lang="en-US" altLang="ja-JP" dirty="0" smtClean="0"/>
          </a:p>
          <a:p>
            <a:r>
              <a:rPr lang="ja-JP" altLang="en-US" dirty="0" smtClean="0"/>
              <a:t>我々はまず、</a:t>
            </a:r>
            <a:r>
              <a:rPr lang="en-US" altLang="ja-JP" dirty="0" smtClean="0"/>
              <a:t>CI</a:t>
            </a:r>
            <a:r>
              <a:rPr lang="ja-JP" altLang="en-US" dirty="0" smtClean="0"/>
              <a:t>および</a:t>
            </a:r>
            <a:r>
              <a:rPr lang="en-US" altLang="ja-JP" dirty="0" smtClean="0"/>
              <a:t>HI</a:t>
            </a:r>
            <a:r>
              <a:rPr lang="ja-JP" altLang="en-US" dirty="0" smtClean="0"/>
              <a:t>を用いて</a:t>
            </a:r>
            <a:r>
              <a:rPr lang="en-US" altLang="ja-JP" dirty="0" smtClean="0"/>
              <a:t>TCGA</a:t>
            </a:r>
            <a:r>
              <a:rPr lang="ja-JP" altLang="en-US" dirty="0" smtClean="0"/>
              <a:t>コホートにおける過形成と肥大、グレードおよび分子サブタイプとの関連を調べた（図</a:t>
            </a:r>
            <a:r>
              <a:rPr lang="en-US" altLang="ja-JP" dirty="0" smtClean="0"/>
              <a:t>5A</a:t>
            </a:r>
            <a:r>
              <a:rPr lang="ja-JP" altLang="en-US" dirty="0" smtClean="0"/>
              <a:t>および補足表</a:t>
            </a:r>
            <a:r>
              <a:rPr lang="en-US" altLang="ja-JP" dirty="0" smtClean="0"/>
              <a:t>1</a:t>
            </a:r>
            <a:r>
              <a:rPr lang="ja-JP" altLang="en-US" dirty="0" smtClean="0"/>
              <a:t>参照）</a:t>
            </a:r>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26</a:t>
            </a:fld>
            <a:endParaRPr kumimoji="1" lang="ja-JP" altLang="en-US"/>
          </a:p>
        </p:txBody>
      </p:sp>
    </p:spTree>
    <p:extLst>
      <p:ext uri="{BB962C8B-B14F-4D97-AF65-F5344CB8AC3E}">
        <p14:creationId xmlns:p14="http://schemas.microsoft.com/office/powerpoint/2010/main" val="20048504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我々は、</a:t>
            </a:r>
            <a:r>
              <a:rPr lang="en-US" altLang="ja-JP" dirty="0" err="1" smtClean="0"/>
              <a:t>IDHwt</a:t>
            </a:r>
            <a:r>
              <a:rPr lang="ja-JP" altLang="en-US" dirty="0" smtClean="0"/>
              <a:t>神経膠腫が、より攻撃的でないサブタイプ（</a:t>
            </a:r>
            <a:r>
              <a:rPr lang="en-US" altLang="ja-JP" dirty="0" err="1" smtClean="0"/>
              <a:t>Kruskal</a:t>
            </a:r>
            <a:r>
              <a:rPr lang="en-US" altLang="ja-JP" dirty="0" smtClean="0"/>
              <a:t>-Wallis p = 8.43e-6</a:t>
            </a:r>
            <a:r>
              <a:rPr lang="ja-JP" altLang="en-US" dirty="0" smtClean="0"/>
              <a:t>）より大きい微小血管肥厚を示すこと、および増加した肥厚が各分子サブタイプ内のより高い等級と関連することを見出した（</a:t>
            </a:r>
            <a:r>
              <a:rPr lang="en-US" altLang="ja-JP" dirty="0" smtClean="0"/>
              <a:t>Wilcoxon </a:t>
            </a:r>
            <a:r>
              <a:rPr lang="en-US" altLang="ja-JP" dirty="0" err="1" smtClean="0"/>
              <a:t>IDHwt</a:t>
            </a:r>
            <a:r>
              <a:rPr lang="en-US" altLang="ja-JP" dirty="0" smtClean="0"/>
              <a:t> p = 4.99e -4</a:t>
            </a:r>
            <a:r>
              <a:rPr lang="ja-JP" altLang="en-US" dirty="0" smtClean="0"/>
              <a:t>、</a:t>
            </a:r>
            <a:r>
              <a:rPr lang="en-US" altLang="ja-JP" dirty="0" err="1" smtClean="0"/>
              <a:t>IDHmut</a:t>
            </a:r>
            <a:r>
              <a:rPr lang="en-US" altLang="ja-JP" dirty="0" smtClean="0"/>
              <a:t>-non-</a:t>
            </a:r>
            <a:r>
              <a:rPr lang="en-US" altLang="ja-JP" dirty="0" err="1" smtClean="0"/>
              <a:t>codel</a:t>
            </a:r>
            <a:r>
              <a:rPr lang="en-US" altLang="ja-JP" dirty="0" smtClean="0"/>
              <a:t> p = 1.96e-6</a:t>
            </a:r>
            <a:r>
              <a:rPr lang="ja-JP" altLang="en-US" dirty="0" smtClean="0"/>
              <a:t>、</a:t>
            </a:r>
            <a:r>
              <a:rPr lang="en-US" altLang="ja-JP" dirty="0" err="1" smtClean="0"/>
              <a:t>IDHmut-codel</a:t>
            </a:r>
            <a:r>
              <a:rPr lang="en-US" altLang="ja-JP" dirty="0" smtClean="0"/>
              <a:t> p = 2.08e-4</a:t>
            </a:r>
            <a:r>
              <a:rPr lang="ja-JP" altLang="en-US" dirty="0" smtClean="0"/>
              <a:t>）。</a:t>
            </a:r>
            <a:endParaRPr lang="en-US" altLang="ja-JP" dirty="0" smtClean="0"/>
          </a:p>
          <a:p>
            <a:endParaRPr kumimoji="1" lang="en-US" altLang="ja-JP" dirty="0" smtClean="0"/>
          </a:p>
          <a:p>
            <a:r>
              <a:rPr lang="ja-JP" altLang="en-US" dirty="0" smtClean="0"/>
              <a:t>サブタイプおよび等級間の微小血管肥大の差は統計学的に有意ではなかったが（</a:t>
            </a:r>
            <a:r>
              <a:rPr lang="en-US" altLang="ja-JP" dirty="0" smtClean="0"/>
              <a:t>Wilcoxon p = 0.747</a:t>
            </a:r>
            <a:r>
              <a:rPr lang="ja-JP" altLang="en-US" dirty="0" smtClean="0"/>
              <a:t>）、</a:t>
            </a:r>
            <a:r>
              <a:rPr lang="en-US" altLang="ja-JP" dirty="0" smtClean="0"/>
              <a:t>III</a:t>
            </a:r>
            <a:r>
              <a:rPr lang="ja-JP" altLang="en-US" dirty="0" smtClean="0"/>
              <a:t>型疾患の</a:t>
            </a:r>
            <a:r>
              <a:rPr lang="en-US" altLang="ja-JP" dirty="0" smtClean="0"/>
              <a:t>HI</a:t>
            </a:r>
            <a:r>
              <a:rPr lang="ja-JP" altLang="en-US" dirty="0" smtClean="0"/>
              <a:t>の中央値は各サブタイプ内で高かった。</a:t>
            </a:r>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27</a:t>
            </a:fld>
            <a:endParaRPr kumimoji="1" lang="ja-JP" altLang="en-US"/>
          </a:p>
        </p:txBody>
      </p:sp>
    </p:spTree>
    <p:extLst>
      <p:ext uri="{BB962C8B-B14F-4D97-AF65-F5344CB8AC3E}">
        <p14:creationId xmlns:p14="http://schemas.microsoft.com/office/powerpoint/2010/main" val="18835633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dirty="0" smtClean="0"/>
              <a:t>我々はまた、患者を高リスク群または低リスク群に層別化するために中央値</a:t>
            </a:r>
            <a:r>
              <a:rPr lang="en-US" altLang="ja-JP" dirty="0" smtClean="0"/>
              <a:t>CI</a:t>
            </a:r>
            <a:r>
              <a:rPr lang="ja-JP" altLang="en-US" dirty="0" smtClean="0"/>
              <a:t>または</a:t>
            </a:r>
            <a:r>
              <a:rPr lang="en-US" altLang="ja-JP" dirty="0" smtClean="0"/>
              <a:t>HI</a:t>
            </a:r>
            <a:r>
              <a:rPr lang="ja-JP" altLang="en-US" dirty="0" smtClean="0"/>
              <a:t>値を使用することによってサブタイプを調査した</a:t>
            </a:r>
            <a:endParaRPr lang="en-US" altLang="ja-JP" dirty="0" smtClean="0"/>
          </a:p>
          <a:p>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Kaplan-Meier</a:t>
            </a:r>
            <a:r>
              <a:rPr lang="ja-JP" altLang="en-US" dirty="0" smtClean="0"/>
              <a:t>分析は、</a:t>
            </a:r>
            <a:r>
              <a:rPr lang="en-US" altLang="ja-JP" dirty="0" err="1" smtClean="0"/>
              <a:t>IDHmut-codel</a:t>
            </a:r>
            <a:r>
              <a:rPr lang="ja-JP" altLang="en-US" dirty="0" smtClean="0"/>
              <a:t>神経膠腫（</a:t>
            </a:r>
            <a:r>
              <a:rPr lang="en-US" altLang="ja-JP" dirty="0" smtClean="0"/>
              <a:t>log-rank CI p = 6.87e-2</a:t>
            </a:r>
            <a:r>
              <a:rPr lang="ja-JP" altLang="en-US" dirty="0" smtClean="0"/>
              <a:t>、</a:t>
            </a:r>
            <a:r>
              <a:rPr lang="en-US" altLang="ja-JP" dirty="0" smtClean="0"/>
              <a:t>HI p = 5.09e-2</a:t>
            </a:r>
            <a:r>
              <a:rPr lang="ja-JP" altLang="en-US" dirty="0" smtClean="0"/>
              <a:t>）および</a:t>
            </a:r>
            <a:r>
              <a:rPr lang="en-US" altLang="ja-JP" dirty="0" err="1" smtClean="0"/>
              <a:t>IDHwt</a:t>
            </a:r>
            <a:r>
              <a:rPr lang="ja-JP" altLang="en-US" dirty="0" smtClean="0"/>
              <a:t>神経膠腫（</a:t>
            </a:r>
            <a:r>
              <a:rPr lang="en-US" altLang="ja-JP" dirty="0" smtClean="0"/>
              <a:t>CI p = 4.68e-2</a:t>
            </a:r>
            <a:r>
              <a:rPr lang="ja-JP" altLang="en-US" dirty="0" smtClean="0"/>
              <a:t>）において、これらの「デジタルグレード」がわずかに予後良好であることを見出した</a:t>
            </a:r>
            <a:r>
              <a:rPr lang="en-US" altLang="ja-JP" dirty="0" smtClean="0"/>
              <a:t>CIH</a:t>
            </a:r>
            <a:r>
              <a:rPr lang="ja-JP" altLang="en-US" dirty="0" smtClean="0"/>
              <a:t>も</a:t>
            </a:r>
            <a:r>
              <a:rPr lang="en-US" altLang="ja-JP" dirty="0" smtClean="0"/>
              <a:t>HI</a:t>
            </a:r>
            <a:r>
              <a:rPr lang="ja-JP" altLang="en-US" dirty="0" smtClean="0"/>
              <a:t>も</a:t>
            </a:r>
            <a:r>
              <a:rPr lang="en-US" altLang="ja-JP" dirty="0" err="1" smtClean="0"/>
              <a:t>IDHmut</a:t>
            </a:r>
            <a:r>
              <a:rPr lang="en-US" altLang="ja-JP" dirty="0" smtClean="0"/>
              <a:t>-non-</a:t>
            </a:r>
            <a:r>
              <a:rPr lang="en-US" altLang="ja-JP" dirty="0" err="1" smtClean="0"/>
              <a:t>codel</a:t>
            </a:r>
            <a:r>
              <a:rPr lang="ja-JP" altLang="en-US" dirty="0" smtClean="0"/>
              <a:t>神経膠腫の生存を区別できないことは明らかである。 </a:t>
            </a:r>
            <a:r>
              <a:rPr lang="en-US" altLang="ja-JP" dirty="0" smtClean="0"/>
              <a:t>WHO</a:t>
            </a:r>
            <a:r>
              <a:rPr lang="ja-JP" altLang="en-US" dirty="0" smtClean="0"/>
              <a:t>等級別に層別化すると、同様の差別パターンが観察された。</a:t>
            </a:r>
            <a:endParaRPr lang="en-US" altLang="ja-JP" dirty="0" smtClean="0"/>
          </a:p>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28</a:t>
            </a:fld>
            <a:endParaRPr kumimoji="1" lang="ja-JP" altLang="en-US"/>
          </a:p>
        </p:txBody>
      </p:sp>
    </p:spTree>
    <p:extLst>
      <p:ext uri="{BB962C8B-B14F-4D97-AF65-F5344CB8AC3E}">
        <p14:creationId xmlns:p14="http://schemas.microsoft.com/office/powerpoint/2010/main" val="4101939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HI</a:t>
            </a:r>
            <a:r>
              <a:rPr lang="ja-JP" altLang="en-US" dirty="0" smtClean="0"/>
              <a:t>のみのモデルはランダム（中央値の</a:t>
            </a:r>
            <a:r>
              <a:rPr lang="en-US" altLang="ja-JP" dirty="0" smtClean="0"/>
              <a:t>C</a:t>
            </a:r>
            <a:r>
              <a:rPr lang="ja-JP" altLang="en-US" dirty="0" smtClean="0"/>
              <a:t>インデックス</a:t>
            </a:r>
            <a:r>
              <a:rPr lang="en-US" altLang="ja-JP" dirty="0" smtClean="0"/>
              <a:t>0.58</a:t>
            </a:r>
            <a:r>
              <a:rPr lang="ja-JP" altLang="en-US" dirty="0" smtClean="0"/>
              <a:t>）よりわずかに優れる</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HI + CI</a:t>
            </a:r>
            <a:r>
              <a:rPr lang="ja-JP" altLang="en-US" dirty="0" smtClean="0"/>
              <a:t>モデルは</a:t>
            </a:r>
            <a:r>
              <a:rPr lang="en-US" altLang="ja-JP" dirty="0" smtClean="0"/>
              <a:t>CI</a:t>
            </a:r>
            <a:r>
              <a:rPr lang="ja-JP" altLang="en-US" dirty="0" smtClean="0"/>
              <a:t>のみのモデル（</a:t>
            </a:r>
            <a:r>
              <a:rPr lang="en-US" altLang="ja-JP" dirty="0" smtClean="0"/>
              <a:t>p = 9.09e-17</a:t>
            </a:r>
            <a:r>
              <a:rPr lang="ja-JP" altLang="en-US" dirty="0" smtClean="0"/>
              <a:t>）よりも大幅に優れています。 </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HI + CI</a:t>
            </a:r>
            <a:r>
              <a:rPr lang="ja-JP" altLang="en-US" dirty="0" smtClean="0"/>
              <a:t>は、サブタイプ</a:t>
            </a:r>
            <a:r>
              <a:rPr lang="en-US" altLang="ja-JP" dirty="0" smtClean="0"/>
              <a:t>c-</a:t>
            </a:r>
            <a:r>
              <a:rPr lang="ja-JP" altLang="en-US" dirty="0" smtClean="0"/>
              <a:t>インデックスを</a:t>
            </a:r>
            <a:r>
              <a:rPr lang="en-US" altLang="ja-JP" dirty="0" smtClean="0"/>
              <a:t>0.70</a:t>
            </a:r>
            <a:r>
              <a:rPr lang="ja-JP" altLang="en-US" dirty="0" smtClean="0"/>
              <a:t>から</a:t>
            </a:r>
            <a:r>
              <a:rPr lang="en-US" altLang="ja-JP" dirty="0" smtClean="0"/>
              <a:t>0.76</a:t>
            </a:r>
            <a:r>
              <a:rPr lang="ja-JP" altLang="en-US" dirty="0" smtClean="0"/>
              <a:t>に改善し、分子サブタイプとは無関係に予後値を提供する。</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グレードは、微小血管の外観よりも多くの組織学的基準を取り入れているが、</a:t>
            </a:r>
            <a:r>
              <a:rPr lang="en-US" altLang="ja-JP" dirty="0" smtClean="0"/>
              <a:t>HI + CI</a:t>
            </a:r>
            <a:r>
              <a:rPr lang="ja-JP" altLang="en-US" dirty="0" smtClean="0"/>
              <a:t>はまた、サブタイプ（</a:t>
            </a:r>
            <a:r>
              <a:rPr lang="en-US" altLang="ja-JP" dirty="0" smtClean="0"/>
              <a:t>p = 0.915</a:t>
            </a:r>
            <a:r>
              <a:rPr lang="ja-JP" altLang="en-US" dirty="0" smtClean="0"/>
              <a:t>）と組み合わせたときに、グレードと同様に機能する。最後に、</a:t>
            </a:r>
            <a:r>
              <a:rPr lang="en-US" altLang="ja-JP" dirty="0" smtClean="0"/>
              <a:t>HI + CI</a:t>
            </a:r>
            <a:r>
              <a:rPr lang="ja-JP" altLang="en-US" dirty="0" smtClean="0"/>
              <a:t>は、グレード</a:t>
            </a:r>
            <a:r>
              <a:rPr lang="en-US" altLang="ja-JP" dirty="0" smtClean="0"/>
              <a:t>+</a:t>
            </a:r>
            <a:r>
              <a:rPr lang="ja-JP" altLang="en-US" dirty="0" smtClean="0"/>
              <a:t>サブタイプとは無関係の予後値も有し、</a:t>
            </a:r>
            <a:r>
              <a:rPr lang="en-US" altLang="ja-JP" dirty="0" smtClean="0"/>
              <a:t>c-</a:t>
            </a:r>
            <a:r>
              <a:rPr lang="ja-JP" altLang="en-US" dirty="0" smtClean="0"/>
              <a:t>インデックスの中央値を</a:t>
            </a:r>
            <a:r>
              <a:rPr lang="en-US" altLang="ja-JP" dirty="0" smtClean="0"/>
              <a:t>0.78</a:t>
            </a:r>
            <a:r>
              <a:rPr lang="ja-JP" altLang="en-US" dirty="0" smtClean="0"/>
              <a:t>（</a:t>
            </a:r>
            <a:r>
              <a:rPr lang="en-US" altLang="ja-JP" dirty="0" smtClean="0"/>
              <a:t>Wilcoxon p = 3.35e-11</a:t>
            </a:r>
            <a:r>
              <a:rPr lang="ja-JP" altLang="en-US" dirty="0" smtClean="0"/>
              <a:t>）に増加させる</a:t>
            </a:r>
          </a:p>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29</a:t>
            </a:fld>
            <a:endParaRPr kumimoji="1" lang="ja-JP" altLang="en-US"/>
          </a:p>
        </p:txBody>
      </p:sp>
    </p:spTree>
    <p:extLst>
      <p:ext uri="{BB962C8B-B14F-4D97-AF65-F5344CB8AC3E}">
        <p14:creationId xmlns:p14="http://schemas.microsoft.com/office/powerpoint/2010/main" val="7623049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検証セットで測定された</a:t>
            </a:r>
            <a:r>
              <a:rPr lang="en-US" altLang="ja-JP" dirty="0" smtClean="0"/>
              <a:t>AUC</a:t>
            </a:r>
            <a:r>
              <a:rPr lang="ja-JP" altLang="en-US" dirty="0" smtClean="0"/>
              <a:t>は高かったが、標準学習分類子はデータセット全体で非常に特異性が低く、</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TCGA</a:t>
            </a:r>
            <a:r>
              <a:rPr lang="ja-JP" altLang="en-US" dirty="0" smtClean="0"/>
              <a:t>コホートでのパーセント</a:t>
            </a:r>
            <a:r>
              <a:rPr lang="en-US" altLang="ja-JP" dirty="0" smtClean="0"/>
              <a:t>VECN</a:t>
            </a:r>
            <a:r>
              <a:rPr lang="ja-JP" altLang="en-US" dirty="0" smtClean="0"/>
              <a:t>の推定値は</a:t>
            </a:r>
            <a:r>
              <a:rPr lang="en-US" altLang="ja-JP" dirty="0" smtClean="0"/>
              <a:t>7.1〜57.2</a:t>
            </a:r>
            <a:r>
              <a:rPr lang="ja-JP" altLang="en-US" dirty="0" smtClean="0"/>
              <a:t>％（</a:t>
            </a:r>
            <a:r>
              <a:rPr lang="en-US" altLang="ja-JP" dirty="0" smtClean="0"/>
              <a:t>0.02〜5.6</a:t>
            </a:r>
            <a:r>
              <a:rPr lang="ja-JP" altLang="en-US" dirty="0" smtClean="0"/>
              <a:t>％アクティブ学習のための</a:t>
            </a:r>
            <a:r>
              <a:rPr lang="en-US" altLang="ja-JP" dirty="0" smtClean="0"/>
              <a:t>-VECN</a:t>
            </a:r>
            <a:r>
              <a:rPr lang="ja-JP" altLang="en-US" dirty="0" smtClean="0"/>
              <a:t>）。 </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smtClean="0"/>
              <a:t>PECAM1</a:t>
            </a:r>
            <a:r>
              <a:rPr lang="ja-JP" altLang="en-US" dirty="0" smtClean="0"/>
              <a:t>発現とパーセント</a:t>
            </a:r>
            <a:r>
              <a:rPr lang="en-US" altLang="ja-JP" dirty="0" smtClean="0"/>
              <a:t>-VECN</a:t>
            </a:r>
            <a:r>
              <a:rPr lang="ja-JP" altLang="en-US" dirty="0" smtClean="0"/>
              <a:t>との間の一致は、標準的な分類子パーセント</a:t>
            </a:r>
            <a:r>
              <a:rPr lang="en-US" altLang="ja-JP" dirty="0" smtClean="0"/>
              <a:t>-VECN</a:t>
            </a:r>
            <a:r>
              <a:rPr lang="ja-JP" altLang="en-US" dirty="0" smtClean="0"/>
              <a:t>（</a:t>
            </a:r>
            <a:r>
              <a:rPr lang="en-US" altLang="ja-JP" dirty="0" smtClean="0"/>
              <a:t>Spearman rho = 0.16</a:t>
            </a:r>
            <a:r>
              <a:rPr lang="ja-JP" altLang="en-US" dirty="0" smtClean="0"/>
              <a:t>対</a:t>
            </a:r>
            <a:r>
              <a:rPr lang="en-US" altLang="ja-JP" dirty="0" smtClean="0"/>
              <a:t>0.24</a:t>
            </a:r>
            <a:r>
              <a:rPr lang="ja-JP" altLang="en-US" dirty="0" smtClean="0"/>
              <a:t>）の方がはるかに低かった。我々は、標準的な分類器の結果を用いて最新の</a:t>
            </a:r>
            <a:r>
              <a:rPr lang="en-US" altLang="ja-JP" dirty="0" smtClean="0"/>
              <a:t>HI</a:t>
            </a:r>
            <a:r>
              <a:rPr lang="ja-JP" altLang="en-US" dirty="0" smtClean="0"/>
              <a:t>および</a:t>
            </a:r>
            <a:r>
              <a:rPr lang="en-US" altLang="ja-JP" dirty="0" smtClean="0"/>
              <a:t>CI</a:t>
            </a:r>
            <a:r>
              <a:rPr lang="ja-JP" altLang="en-US" dirty="0" smtClean="0"/>
              <a:t>メトリクスを計算し、これらのメトリックに基づく予後モデルはもはや生存を予測しないことを見出した（図</a:t>
            </a:r>
            <a:r>
              <a:rPr lang="en-US" altLang="ja-JP" dirty="0" smtClean="0"/>
              <a:t>5C</a:t>
            </a:r>
            <a:r>
              <a:rPr lang="ja-JP" altLang="en-US" dirty="0" smtClean="0"/>
              <a:t>参照）。 </a:t>
            </a:r>
            <a:r>
              <a:rPr lang="en-US" altLang="ja-JP" dirty="0" smtClean="0"/>
              <a:t>CI</a:t>
            </a:r>
            <a:r>
              <a:rPr lang="ja-JP" altLang="en-US" dirty="0" smtClean="0"/>
              <a:t>のみに基づくモデルの</a:t>
            </a:r>
            <a:r>
              <a:rPr lang="en-US" altLang="ja-JP" dirty="0" smtClean="0"/>
              <a:t>c-</a:t>
            </a:r>
            <a:r>
              <a:rPr lang="ja-JP" altLang="en-US" dirty="0" smtClean="0"/>
              <a:t>インデックスの中央値は、</a:t>
            </a:r>
            <a:r>
              <a:rPr lang="en-US" altLang="ja-JP" dirty="0" smtClean="0"/>
              <a:t>0.55</a:t>
            </a:r>
            <a:r>
              <a:rPr lang="ja-JP" altLang="en-US" dirty="0" smtClean="0"/>
              <a:t>未満に低下した（</a:t>
            </a:r>
            <a:r>
              <a:rPr lang="en-US" altLang="ja-JP" dirty="0" smtClean="0"/>
              <a:t>Wilcoxon p = 2.52e-34</a:t>
            </a:r>
            <a:r>
              <a:rPr lang="ja-JP" altLang="en-US" dirty="0" smtClean="0"/>
              <a:t>）。 </a:t>
            </a:r>
            <a:r>
              <a:rPr lang="en-US" altLang="ja-JP" dirty="0" smtClean="0"/>
              <a:t>HI + CI +</a:t>
            </a:r>
            <a:r>
              <a:rPr lang="ja-JP" altLang="en-US" dirty="0" smtClean="0"/>
              <a:t>サブタイプを組み込んだモデルも、もはやサブタイプ</a:t>
            </a:r>
            <a:r>
              <a:rPr lang="en-US" altLang="ja-JP" dirty="0" smtClean="0"/>
              <a:t>+</a:t>
            </a:r>
            <a:r>
              <a:rPr lang="ja-JP" altLang="en-US" dirty="0" smtClean="0"/>
              <a:t>グレードモデル（</a:t>
            </a:r>
            <a:r>
              <a:rPr lang="en-US" altLang="ja-JP" dirty="0" smtClean="0"/>
              <a:t>p = 4.20e-34</a:t>
            </a:r>
            <a:r>
              <a:rPr lang="ja-JP" altLang="en-US" dirty="0" smtClean="0"/>
              <a:t>）と同等でなく、サブタイプよりわずかに良好であった。</a:t>
            </a:r>
            <a:endParaRPr kumimoji="1" lang="ja-JP" altLang="en-US" dirty="0" smtClean="0"/>
          </a:p>
          <a:p>
            <a:endParaRPr kumimoji="1" lang="ja-JP" altLang="en-US" dirty="0" smtClean="0"/>
          </a:p>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30</a:t>
            </a:fld>
            <a:endParaRPr kumimoji="1" lang="ja-JP" altLang="en-US"/>
          </a:p>
        </p:txBody>
      </p:sp>
    </p:spTree>
    <p:extLst>
      <p:ext uri="{BB962C8B-B14F-4D97-AF65-F5344CB8AC3E}">
        <p14:creationId xmlns:p14="http://schemas.microsoft.com/office/powerpoint/2010/main" val="127011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ja-JP" dirty="0" err="1" smtClean="0"/>
              <a:t>IDHwt</a:t>
            </a:r>
            <a:r>
              <a:rPr lang="ja-JP" altLang="en-US" dirty="0" smtClean="0"/>
              <a:t>と</a:t>
            </a:r>
            <a:r>
              <a:rPr lang="en-US" altLang="ja-JP" dirty="0" err="1" smtClean="0"/>
              <a:t>IDHmut-codel</a:t>
            </a:r>
            <a:r>
              <a:rPr lang="ja-JP" altLang="en-US" dirty="0" smtClean="0"/>
              <a:t>神経膠腫を別々に分析したが、メカニズムはサブタイプによって異なる可能性がある（</a:t>
            </a:r>
            <a:r>
              <a:rPr lang="en-US" altLang="ja-JP" dirty="0" err="1" smtClean="0"/>
              <a:t>IDHmut</a:t>
            </a:r>
            <a:r>
              <a:rPr lang="en-US" altLang="ja-JP" dirty="0" smtClean="0"/>
              <a:t>-non-</a:t>
            </a:r>
            <a:r>
              <a:rPr lang="en-US" altLang="ja-JP" dirty="0" err="1" smtClean="0"/>
              <a:t>codel</a:t>
            </a:r>
            <a:r>
              <a:rPr lang="ja-JP" altLang="en-US" dirty="0" smtClean="0"/>
              <a:t>神経膠腫は分析されなかった）。 </a:t>
            </a:r>
            <a:r>
              <a:rPr lang="en-US" altLang="ja-JP" dirty="0" smtClean="0"/>
              <a:t>q &lt;0.25</a:t>
            </a:r>
            <a:r>
              <a:rPr lang="ja-JP" altLang="en-US" dirty="0" smtClean="0"/>
              <a:t>の</a:t>
            </a:r>
            <a:r>
              <a:rPr lang="en-US" altLang="ja-JP" dirty="0" smtClean="0"/>
              <a:t>FDR</a:t>
            </a:r>
            <a:r>
              <a:rPr lang="ja-JP" altLang="en-US" dirty="0" smtClean="0"/>
              <a:t>で強化された経路の部分的なリストを表</a:t>
            </a:r>
            <a:r>
              <a:rPr lang="en-US" altLang="ja-JP" dirty="0" smtClean="0"/>
              <a:t>1</a:t>
            </a:r>
            <a:r>
              <a:rPr lang="ja-JP" altLang="en-US" dirty="0" smtClean="0"/>
              <a:t>に要約する</a:t>
            </a:r>
            <a:endParaRPr kumimoji="1" lang="ja-JP" alt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血管新生と低酸素との関連性を考慮して、微小血管表現型と古典的な低酸素症および代謝解糖経路との間の強い関係を同定するための経路分析が期待された。</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本発明者らは、</a:t>
            </a:r>
            <a:r>
              <a:rPr lang="en-US" altLang="ja-JP" dirty="0" smtClean="0"/>
              <a:t>HIF2A</a:t>
            </a:r>
            <a:r>
              <a:rPr lang="ja-JP" altLang="en-US" dirty="0" smtClean="0"/>
              <a:t>および</a:t>
            </a:r>
            <a:r>
              <a:rPr lang="en-US" altLang="ja-JP" dirty="0" smtClean="0"/>
              <a:t>VEGFR1 / 2</a:t>
            </a:r>
            <a:r>
              <a:rPr lang="ja-JP" altLang="en-US" dirty="0" smtClean="0"/>
              <a:t>仲介シグナル伝達経路の両方が</a:t>
            </a:r>
            <a:r>
              <a:rPr lang="en-US" altLang="ja-JP" dirty="0" smtClean="0"/>
              <a:t>CI</a:t>
            </a:r>
            <a:r>
              <a:rPr lang="ja-JP" altLang="en-US" dirty="0" smtClean="0"/>
              <a:t>および</a:t>
            </a:r>
            <a:r>
              <a:rPr lang="en-US" altLang="ja-JP" dirty="0" smtClean="0"/>
              <a:t>HI</a:t>
            </a:r>
            <a:r>
              <a:rPr lang="ja-JP" altLang="en-US" dirty="0" smtClean="0"/>
              <a:t>の増加とともに上方制御されることを見出した。最も強く相関する遺伝子の中には、</a:t>
            </a:r>
            <a:r>
              <a:rPr lang="en-US" altLang="ja-JP" dirty="0" smtClean="0"/>
              <a:t>VEGFA</a:t>
            </a:r>
            <a:r>
              <a:rPr lang="ja-JP" altLang="en-US" dirty="0" smtClean="0"/>
              <a:t>、</a:t>
            </a:r>
            <a:r>
              <a:rPr lang="en-US" altLang="ja-JP" dirty="0" smtClean="0"/>
              <a:t>VHL</a:t>
            </a:r>
            <a:r>
              <a:rPr lang="ja-JP" altLang="en-US" dirty="0" smtClean="0"/>
              <a:t>、</a:t>
            </a:r>
            <a:r>
              <a:rPr lang="en-US" altLang="ja-JP" dirty="0" smtClean="0"/>
              <a:t>ARNT</a:t>
            </a:r>
            <a:r>
              <a:rPr lang="ja-JP" altLang="en-US" dirty="0" smtClean="0"/>
              <a:t>、</a:t>
            </a:r>
            <a:r>
              <a:rPr lang="en-US" altLang="ja-JP" dirty="0" smtClean="0"/>
              <a:t>PGK1</a:t>
            </a:r>
            <a:r>
              <a:rPr lang="ja-JP" altLang="en-US" dirty="0" smtClean="0"/>
              <a:t>（</a:t>
            </a:r>
            <a:r>
              <a:rPr lang="en-US" altLang="ja-JP" dirty="0" smtClean="0"/>
              <a:t>26</a:t>
            </a:r>
            <a:r>
              <a:rPr lang="ja-JP" altLang="en-US" dirty="0" smtClean="0"/>
              <a:t>）、</a:t>
            </a:r>
            <a:r>
              <a:rPr lang="en-US" altLang="ja-JP" dirty="0" smtClean="0"/>
              <a:t>ADM</a:t>
            </a:r>
            <a:r>
              <a:rPr lang="ja-JP" altLang="en-US" dirty="0" smtClean="0"/>
              <a:t>（</a:t>
            </a:r>
            <a:r>
              <a:rPr lang="en-US" altLang="ja-JP" dirty="0" smtClean="0"/>
              <a:t>27</a:t>
            </a:r>
            <a:r>
              <a:rPr lang="ja-JP" altLang="en-US" dirty="0" smtClean="0"/>
              <a:t>）および</a:t>
            </a:r>
            <a:r>
              <a:rPr lang="en-US" altLang="ja-JP" dirty="0" smtClean="0"/>
              <a:t>EPO</a:t>
            </a:r>
            <a:r>
              <a:rPr lang="ja-JP" altLang="en-US" dirty="0" smtClean="0"/>
              <a:t>、ならびに解糖応答メディエーター</a:t>
            </a:r>
            <a:r>
              <a:rPr lang="en-US" altLang="ja-JP" dirty="0" smtClean="0"/>
              <a:t>HK1</a:t>
            </a:r>
            <a:r>
              <a:rPr lang="ja-JP" altLang="en-US" dirty="0" smtClean="0"/>
              <a:t>、</a:t>
            </a:r>
            <a:r>
              <a:rPr lang="en-US" altLang="ja-JP" dirty="0" smtClean="0"/>
              <a:t>PGK1</a:t>
            </a:r>
            <a:r>
              <a:rPr lang="ja-JP" altLang="en-US" dirty="0" smtClean="0"/>
              <a:t>、</a:t>
            </a:r>
            <a:r>
              <a:rPr lang="en-US" altLang="ja-JP" dirty="0" smtClean="0"/>
              <a:t>ALDOA</a:t>
            </a:r>
            <a:r>
              <a:rPr lang="ja-JP" altLang="en-US" dirty="0" smtClean="0"/>
              <a:t>、</a:t>
            </a:r>
            <a:r>
              <a:rPr lang="en-US" altLang="ja-JP" dirty="0" smtClean="0"/>
              <a:t>PFKFB3</a:t>
            </a:r>
            <a:r>
              <a:rPr lang="ja-JP" altLang="en-US" dirty="0" smtClean="0"/>
              <a:t>、</a:t>
            </a:r>
            <a:r>
              <a:rPr lang="en-US" altLang="ja-JP" dirty="0" smtClean="0"/>
              <a:t>PFKL</a:t>
            </a:r>
            <a:r>
              <a:rPr lang="ja-JP" altLang="en-US" dirty="0" smtClean="0"/>
              <a:t>および</a:t>
            </a:r>
            <a:r>
              <a:rPr lang="en-US" altLang="ja-JP" dirty="0" smtClean="0"/>
              <a:t>ENO1</a:t>
            </a:r>
            <a:r>
              <a:rPr lang="ja-JP" altLang="en-US" dirty="0" smtClean="0"/>
              <a:t>を含む低酸素症および血管新生に関与する遺伝子。アンジオポエチン受容体（</a:t>
            </a:r>
            <a:r>
              <a:rPr lang="en-US" altLang="ja-JP" dirty="0" smtClean="0"/>
              <a:t>28</a:t>
            </a:r>
            <a:r>
              <a:rPr lang="ja-JP" altLang="en-US" dirty="0" smtClean="0"/>
              <a:t>）および</a:t>
            </a:r>
            <a:r>
              <a:rPr lang="en-US" altLang="ja-JP" dirty="0" smtClean="0"/>
              <a:t>Notch</a:t>
            </a:r>
            <a:r>
              <a:rPr lang="ja-JP" altLang="en-US" dirty="0" smtClean="0"/>
              <a:t>シグナル伝達（</a:t>
            </a:r>
            <a:r>
              <a:rPr lang="en-US" altLang="ja-JP" dirty="0" smtClean="0"/>
              <a:t>29</a:t>
            </a:r>
            <a:r>
              <a:rPr lang="ja-JP" altLang="en-US" dirty="0" smtClean="0"/>
              <a:t>）経路も両方の神経膠腫サブタイプにおいて有意に濃縮された。</a:t>
            </a:r>
            <a:r>
              <a:rPr lang="en-US" altLang="ja-JP" dirty="0" err="1" smtClean="0"/>
              <a:t>IDHmut-codel</a:t>
            </a:r>
            <a:r>
              <a:rPr lang="ja-JP" altLang="en-US" dirty="0" smtClean="0"/>
              <a:t>グリオーマに特異的な富化を有する経路には、</a:t>
            </a:r>
            <a:r>
              <a:rPr lang="en-US" altLang="ja-JP" dirty="0" smtClean="0"/>
              <a:t>WNT</a:t>
            </a:r>
            <a:r>
              <a:rPr lang="ja-JP" altLang="en-US" dirty="0" smtClean="0"/>
              <a:t>および</a:t>
            </a:r>
            <a:r>
              <a:rPr lang="en-US" altLang="ja-JP" dirty="0" smtClean="0"/>
              <a:t>β-</a:t>
            </a:r>
            <a:r>
              <a:rPr lang="ja-JP" altLang="en-US" dirty="0" smtClean="0"/>
              <a:t>カテニンシグナル伝達、ならびに</a:t>
            </a:r>
            <a:r>
              <a:rPr lang="en-US" altLang="ja-JP" dirty="0" smtClean="0"/>
              <a:t>PDGFRA</a:t>
            </a:r>
            <a:r>
              <a:rPr lang="ja-JP" altLang="en-US" dirty="0" smtClean="0"/>
              <a:t>シグナル伝達（</a:t>
            </a:r>
            <a:r>
              <a:rPr lang="en-US" altLang="ja-JP" dirty="0" err="1" smtClean="0"/>
              <a:t>PDGFRAIDHmut-codel</a:t>
            </a:r>
            <a:r>
              <a:rPr lang="ja-JP" altLang="en-US" dirty="0" smtClean="0"/>
              <a:t>神経膠腫において増幅が頻繁である）。血管新生は、一般に、神経膠腫における疾患の進行を伴い、その経路濃縮は、血管新生関連の微小環境シグナル伝達に加えて、より一般的に疾患の進行に関連する分子パターンを反映し得る。</a:t>
            </a:r>
            <a:endParaRPr kumimoji="1" lang="ja-JP" altLang="en-US" dirty="0" smtClean="0"/>
          </a:p>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32</a:t>
            </a:fld>
            <a:endParaRPr kumimoji="1" lang="ja-JP" altLang="en-US"/>
          </a:p>
        </p:txBody>
      </p:sp>
    </p:spTree>
    <p:extLst>
      <p:ext uri="{BB962C8B-B14F-4D97-AF65-F5344CB8AC3E}">
        <p14:creationId xmlns:p14="http://schemas.microsoft.com/office/powerpoint/2010/main" val="13202958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微小血管表現型、グレード、および神経膠腫の最近定義された分子サブタイプの間の有意な関連を同定した。</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組織学的表現型の予後および分子の関連性を探索するための組織学的、</a:t>
            </a:r>
            <a:r>
              <a:rPr lang="en-US" altLang="ja-JP" dirty="0" smtClean="0"/>
              <a:t/>
            </a:r>
            <a:br>
              <a:rPr lang="en-US" altLang="ja-JP" dirty="0" smtClean="0"/>
            </a:br>
            <a:r>
              <a:rPr lang="ja-JP" altLang="en-US" dirty="0" smtClean="0"/>
              <a:t>臨床的およびゲノム的データをどのように結びつけるかのためのテンプレートである</a:t>
            </a: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これらの実験では、</a:t>
            </a:r>
            <a:r>
              <a:rPr lang="en-US" altLang="ja-JP" dirty="0" smtClean="0"/>
              <a:t>VECN</a:t>
            </a:r>
            <a:r>
              <a:rPr lang="ja-JP" altLang="en-US" dirty="0" smtClean="0"/>
              <a:t>の組織学的マーカーと分子マーカーとの間の予後および一致を改善するために</a:t>
            </a:r>
            <a:r>
              <a:rPr lang="en-US" altLang="ja-JP" dirty="0" smtClean="0"/>
              <a:t>Active Learning</a:t>
            </a:r>
            <a:r>
              <a:rPr lang="ja-JP" altLang="en-US" dirty="0" smtClean="0"/>
              <a:t>が示された。</a:t>
            </a:r>
            <a:endParaRPr lang="en-US" altLang="ja-JP" dirty="0" smtClean="0"/>
          </a:p>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33</a:t>
            </a:fld>
            <a:endParaRPr kumimoji="1" lang="ja-JP" altLang="en-US"/>
          </a:p>
        </p:txBody>
      </p:sp>
    </p:spTree>
    <p:extLst>
      <p:ext uri="{BB962C8B-B14F-4D97-AF65-F5344CB8AC3E}">
        <p14:creationId xmlns:p14="http://schemas.microsoft.com/office/powerpoint/2010/main" val="1794426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4</a:t>
            </a:fld>
            <a:endParaRPr kumimoji="1" lang="ja-JP" altLang="en-US"/>
          </a:p>
        </p:txBody>
      </p:sp>
    </p:spTree>
    <p:extLst>
      <p:ext uri="{BB962C8B-B14F-4D97-AF65-F5344CB8AC3E}">
        <p14:creationId xmlns:p14="http://schemas.microsoft.com/office/powerpoint/2010/main" val="382839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altLang="ja-JP" dirty="0" smtClean="0"/>
              <a:t>Active Learning</a:t>
            </a:r>
            <a:r>
              <a:rPr kumimoji="1" lang="ja-JP" altLang="en-US" dirty="0" smtClean="0"/>
              <a:t>とは、すでにラベルをつけられたデータに対して学習を行う教師あり学習とは異なり</a:t>
            </a:r>
          </a:p>
          <a:p>
            <a:r>
              <a:rPr kumimoji="1" lang="ja-JP" altLang="en-US" dirty="0" smtClean="0"/>
              <a:t>ラベルのない状態から、学習を進めながら識別に必要なデータを探し出し、随時アノテーターにラベルを付与してもらう枠組みです。</a:t>
            </a:r>
          </a:p>
          <a:p>
            <a:r>
              <a:rPr kumimoji="1" lang="ja-JP" altLang="en-US" dirty="0" smtClean="0"/>
              <a:t>より少ないラベルで精度を達成するのに適している手法であると考えられます。</a:t>
            </a:r>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7</a:t>
            </a:fld>
            <a:endParaRPr kumimoji="1" lang="ja-JP" altLang="en-US"/>
          </a:p>
        </p:txBody>
      </p:sp>
    </p:spTree>
    <p:extLst>
      <p:ext uri="{BB962C8B-B14F-4D97-AF65-F5344CB8AC3E}">
        <p14:creationId xmlns:p14="http://schemas.microsoft.com/office/powerpoint/2010/main" val="6706398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ja-JP" altLang="en-US" dirty="0" smtClean="0"/>
              <a:t>多重解像度画像ビューアは、ギガピクセル画像のズームおよびパンを提供し、オブジェクト境界を動的に表示する。</a:t>
            </a:r>
            <a:endParaRPr kumimoji="1" lang="en-US" altLang="ja-JP" dirty="0" smtClean="0"/>
          </a:p>
          <a:p>
            <a:r>
              <a:rPr kumimoji="1" lang="ja-JP" altLang="en-US" dirty="0" smtClean="0"/>
              <a:t>キャッシングおよびプリフェッチ戦略は、現在の視野にあるオブジェクトの境界線を表示し、パンニングイベントを流体処理するために使用されます</a:t>
            </a:r>
            <a:endParaRPr kumimoji="1" lang="en-US" altLang="ja-JP" dirty="0" smtClean="0"/>
          </a:p>
          <a:p>
            <a:r>
              <a:rPr kumimoji="1" lang="ja-JP" altLang="en-US" dirty="0" smtClean="0"/>
              <a:t>境界は、予測されるクラス（例えば、緑 </a:t>
            </a:r>
            <a:r>
              <a:rPr kumimoji="1" lang="en-US" altLang="ja-JP" dirty="0" smtClean="0"/>
              <a:t>- </a:t>
            </a:r>
            <a:r>
              <a:rPr kumimoji="1" lang="ja-JP" altLang="en-US" dirty="0" smtClean="0"/>
              <a:t>内皮細胞核）またはトレーニングセットのメンバーシップ（例えば、黄色標識）を示すために色分けされる。</a:t>
            </a:r>
            <a:endParaRPr kumimoji="1" lang="en-US" altLang="ja-JP" dirty="0" smtClean="0"/>
          </a:p>
          <a:p>
            <a:r>
              <a:rPr kumimoji="1" lang="ja-JP" altLang="en-US" dirty="0" smtClean="0"/>
              <a:t>ユーザーは、ビューポート内のオブジェクトをクリックしてラベル付けし、一連のトレーニング例に追加することで、分類ルールを絞り込むことができます</a:t>
            </a:r>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9</a:t>
            </a:fld>
            <a:endParaRPr kumimoji="1" lang="ja-JP" altLang="en-US"/>
          </a:p>
        </p:txBody>
      </p:sp>
    </p:spTree>
    <p:extLst>
      <p:ext uri="{BB962C8B-B14F-4D97-AF65-F5344CB8AC3E}">
        <p14:creationId xmlns:p14="http://schemas.microsoft.com/office/powerpoint/2010/main" val="3631591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ja-JP" altLang="en-US" dirty="0" smtClean="0"/>
              <a:t>これらの値は大規模クラスターで並列に計算</a:t>
            </a:r>
          </a:p>
          <a:p>
            <a:r>
              <a:rPr kumimoji="1" lang="ja-JP" altLang="en-US" dirty="0" smtClean="0"/>
              <a:t>描画のためのセグメンテーション情報</a:t>
            </a:r>
          </a:p>
          <a:p>
            <a:r>
              <a:rPr kumimoji="1" lang="ja-JP" altLang="en-US" dirty="0" smtClean="0"/>
              <a:t>核の特徴量</a:t>
            </a:r>
            <a:r>
              <a:rPr kumimoji="1" lang="en-US" altLang="ja-JP" dirty="0" smtClean="0"/>
              <a:t> (RAID)</a:t>
            </a:r>
            <a:endParaRPr kumimoji="1" lang="ja-JP" altLang="en-US" dirty="0" smtClean="0"/>
          </a:p>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16</a:t>
            </a:fld>
            <a:endParaRPr kumimoji="1" lang="ja-JP" altLang="en-US"/>
          </a:p>
        </p:txBody>
      </p:sp>
    </p:spTree>
    <p:extLst>
      <p:ext uri="{BB962C8B-B14F-4D97-AF65-F5344CB8AC3E}">
        <p14:creationId xmlns:p14="http://schemas.microsoft.com/office/powerpoint/2010/main" val="4342906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19</a:t>
            </a:fld>
            <a:endParaRPr kumimoji="1" lang="ja-JP" altLang="en-US"/>
          </a:p>
        </p:txBody>
      </p:sp>
    </p:spTree>
    <p:extLst>
      <p:ext uri="{BB962C8B-B14F-4D97-AF65-F5344CB8AC3E}">
        <p14:creationId xmlns:p14="http://schemas.microsoft.com/office/powerpoint/2010/main" val="879093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kern="1200" dirty="0" smtClean="0">
                <a:solidFill>
                  <a:schemeClr val="tx1"/>
                </a:solidFill>
                <a:effectLst/>
                <a:latin typeface="+mn-lt"/>
                <a:ea typeface="+mn-ea"/>
                <a:cs typeface="+mn-cs"/>
              </a:rPr>
              <a:t>To further validate our VECN classifier, we correlated mRNA expression of the endothelial marker PECAM1 with the fraction of cells classified as VECs in each specimen. PECAM1 expression was significantly positively correlated with Percent-VECN (Spearman rho=0.24, p=1.27e-7). We note that the mRNA measurements originate from frozen materials where image analysis was performed on fixed and paraffin embedded tissues that originate from same primary tumor but with unknown proximity to the mRNA sample </a:t>
            </a:r>
            <a:endParaRPr lang="en-US" altLang="ja-JP" dirty="0" smtClean="0"/>
          </a:p>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21</a:t>
            </a:fld>
            <a:endParaRPr kumimoji="1" lang="ja-JP" altLang="en-US"/>
          </a:p>
        </p:txBody>
      </p:sp>
    </p:spTree>
    <p:extLst>
      <p:ext uri="{BB962C8B-B14F-4D97-AF65-F5344CB8AC3E}">
        <p14:creationId xmlns:p14="http://schemas.microsoft.com/office/powerpoint/2010/main" val="146867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肥大スコアとして標識された核が有意に高いことを示すために手動で標識した</a:t>
            </a:r>
            <a:r>
              <a:rPr lang="en-US" altLang="ja-JP" dirty="0" smtClean="0"/>
              <a:t>VECN</a:t>
            </a:r>
            <a:r>
              <a:rPr lang="ja-JP" altLang="en-US" dirty="0" smtClean="0"/>
              <a:t>（</a:t>
            </a:r>
            <a:r>
              <a:rPr lang="en-US" altLang="ja-JP" dirty="0" smtClean="0"/>
              <a:t>45</a:t>
            </a:r>
            <a:r>
              <a:rPr lang="ja-JP" altLang="en-US" dirty="0" smtClean="0"/>
              <a:t>肥大型、</a:t>
            </a:r>
            <a:r>
              <a:rPr lang="en-US" altLang="ja-JP" dirty="0" smtClean="0"/>
              <a:t>75</a:t>
            </a:r>
            <a:r>
              <a:rPr lang="ja-JP" altLang="en-US" dirty="0" smtClean="0"/>
              <a:t>非肥大型）を用いて核スコアを検証した（</a:t>
            </a:r>
            <a:r>
              <a:rPr lang="en-US" altLang="ja-JP" dirty="0" smtClean="0"/>
              <a:t>Wilcoxon p = 8.63e-12</a:t>
            </a:r>
            <a:r>
              <a:rPr lang="ja-JP" altLang="en-US" dirty="0" smtClean="0"/>
              <a:t>）。</a:t>
            </a:r>
            <a:endParaRPr lang="en-US" altLang="ja-JP" dirty="0" smtClean="0"/>
          </a:p>
          <a:p>
            <a:endParaRPr lang="en-US" altLang="ja-JP" dirty="0" smtClean="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23</a:t>
            </a:fld>
            <a:endParaRPr kumimoji="1" lang="ja-JP" altLang="en-US"/>
          </a:p>
        </p:txBody>
      </p:sp>
    </p:spTree>
    <p:extLst>
      <p:ext uri="{BB962C8B-B14F-4D97-AF65-F5344CB8AC3E}">
        <p14:creationId xmlns:p14="http://schemas.microsoft.com/office/powerpoint/2010/main" val="8569145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多層構造が存在する画像がより高い</a:t>
            </a:r>
            <a:r>
              <a:rPr lang="en-US" altLang="ja-JP" dirty="0" smtClean="0"/>
              <a:t>CI</a:t>
            </a:r>
            <a:r>
              <a:rPr lang="ja-JP" altLang="en-US" dirty="0" smtClean="0"/>
              <a:t>値（</a:t>
            </a:r>
            <a:r>
              <a:rPr lang="en-US" altLang="ja-JP" dirty="0" smtClean="0"/>
              <a:t>Wilcoxon p = 3.61e-4</a:t>
            </a:r>
            <a:r>
              <a:rPr lang="ja-JP" altLang="en-US" dirty="0" smtClean="0"/>
              <a:t>）と関連することを示すために、</a:t>
            </a:r>
            <a:r>
              <a:rPr lang="en-US" altLang="ja-JP" dirty="0" smtClean="0"/>
              <a:t/>
            </a:r>
            <a:br>
              <a:rPr lang="en-US" altLang="ja-JP" dirty="0" smtClean="0"/>
            </a:br>
            <a:r>
              <a:rPr lang="en-US" altLang="ja-JP" dirty="0" smtClean="0"/>
              <a:t>137</a:t>
            </a:r>
            <a:r>
              <a:rPr lang="ja-JP" altLang="en-US" dirty="0" smtClean="0"/>
              <a:t>のスライド（</a:t>
            </a:r>
            <a:r>
              <a:rPr lang="en-US" altLang="ja-JP" dirty="0" smtClean="0"/>
              <a:t>18</a:t>
            </a:r>
            <a:r>
              <a:rPr lang="ja-JP" altLang="en-US" dirty="0" smtClean="0"/>
              <a:t>枚の多層表現型を提示する）における微小血管増殖のマニュアルスライドレベル評価と比較された。</a:t>
            </a:r>
            <a:endParaRPr kumimoji="1" lang="ja-JP" altLang="en-US" dirty="0" smtClean="0"/>
          </a:p>
          <a:p>
            <a:endParaRPr kumimoji="1" lang="ja-JP" altLang="en-US" dirty="0"/>
          </a:p>
        </p:txBody>
      </p:sp>
      <p:sp>
        <p:nvSpPr>
          <p:cNvPr id="4" name="Slide Number Placeholder 3"/>
          <p:cNvSpPr>
            <a:spLocks noGrp="1"/>
          </p:cNvSpPr>
          <p:nvPr>
            <p:ph type="sldNum" sz="quarter" idx="10"/>
          </p:nvPr>
        </p:nvSpPr>
        <p:spPr/>
        <p:txBody>
          <a:bodyPr/>
          <a:lstStyle/>
          <a:p>
            <a:fld id="{993E0DED-7AAE-D340-9277-7EAA4198CB76}" type="slidenum">
              <a:rPr kumimoji="1" lang="ja-JP" altLang="en-US" smtClean="0"/>
              <a:t>24</a:t>
            </a:fld>
            <a:endParaRPr kumimoji="1" lang="ja-JP" altLang="en-US"/>
          </a:p>
        </p:txBody>
      </p:sp>
    </p:spTree>
    <p:extLst>
      <p:ext uri="{BB962C8B-B14F-4D97-AF65-F5344CB8AC3E}">
        <p14:creationId xmlns:p14="http://schemas.microsoft.com/office/powerpoint/2010/main" val="19264054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ltLang="ja-JP"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none"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ltLang="ja-JP"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6/23/17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7477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ltLang="ja-JP" smtClean="0"/>
              <a:t>Click to edit Master text styles</a:t>
            </a:r>
          </a:p>
          <a:p>
            <a:pPr lvl="1"/>
            <a:r>
              <a:rPr lang="en-US" altLang="ja-JP" smtClean="0"/>
              <a:t>Second level</a:t>
            </a:r>
          </a:p>
          <a:p>
            <a:pPr lvl="2"/>
            <a:r>
              <a:rPr lang="en-US" altLang="ja-JP" smtClean="0"/>
              <a:t>Third level</a:t>
            </a:r>
          </a:p>
          <a:p>
            <a:pPr lvl="3"/>
            <a:r>
              <a:rPr lang="en-US" altLang="ja-JP" smtClean="0"/>
              <a:t>Fourth level</a:t>
            </a:r>
          </a:p>
          <a:p>
            <a:pPr lvl="4"/>
            <a:r>
              <a:rPr lang="en-US" altLang="ja-JP"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6/23/17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4353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ltLang="ja-JP"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ltLang="ja-JP" smtClean="0"/>
              <a:t>Click to edit Master text styles</a:t>
            </a:r>
          </a:p>
          <a:p>
            <a:pPr lvl="1"/>
            <a:r>
              <a:rPr lang="en-US" altLang="ja-JP" smtClean="0"/>
              <a:t>Second level</a:t>
            </a:r>
          </a:p>
          <a:p>
            <a:pPr lvl="2"/>
            <a:r>
              <a:rPr lang="en-US" altLang="ja-JP" smtClean="0"/>
              <a:t>Third level</a:t>
            </a:r>
          </a:p>
          <a:p>
            <a:pPr lvl="3"/>
            <a:r>
              <a:rPr lang="en-US" altLang="ja-JP" smtClean="0"/>
              <a:t>Fourth level</a:t>
            </a:r>
          </a:p>
          <a:p>
            <a:pPr lvl="4"/>
            <a:r>
              <a:rPr lang="en-US" altLang="ja-JP"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6/23/17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39819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6317" y="283825"/>
            <a:ext cx="10456165" cy="729713"/>
          </a:xfrm>
        </p:spPr>
        <p:txBody>
          <a:bodyPr>
            <a:normAutofit/>
          </a:bodyPr>
          <a:lstStyle>
            <a:lvl1pPr>
              <a:defRPr sz="4000" b="0"/>
            </a:lvl1pPr>
          </a:lstStyle>
          <a:p>
            <a:r>
              <a:rPr lang="en-US" altLang="ja-JP" dirty="0" smtClean="0"/>
              <a:t>Click to edit Master title style</a:t>
            </a:r>
            <a:endParaRPr lang="en-US" dirty="0"/>
          </a:p>
        </p:txBody>
      </p:sp>
      <p:sp>
        <p:nvSpPr>
          <p:cNvPr id="3" name="Content Placeholder 2"/>
          <p:cNvSpPr>
            <a:spLocks noGrp="1"/>
          </p:cNvSpPr>
          <p:nvPr>
            <p:ph idx="1"/>
          </p:nvPr>
        </p:nvSpPr>
        <p:spPr>
          <a:xfrm>
            <a:off x="805914" y="1294236"/>
            <a:ext cx="10461356" cy="4485137"/>
          </a:xfrm>
        </p:spPr>
        <p:txBody>
          <a:bodyPr>
            <a:normAutofit/>
          </a:bodyPr>
          <a:lstStyle>
            <a:lvl1pPr marL="360000" indent="-252000">
              <a:lnSpc>
                <a:spcPct val="100000"/>
              </a:lnSpc>
              <a:defRPr sz="2400"/>
            </a:lvl1pPr>
            <a:lvl2pPr marL="612000" indent="-252000">
              <a:lnSpc>
                <a:spcPct val="150000"/>
              </a:lnSpc>
              <a:defRPr sz="2000"/>
            </a:lvl2pPr>
            <a:lvl3pPr marL="828000" indent="-288000">
              <a:lnSpc>
                <a:spcPct val="150000"/>
              </a:lnSpc>
              <a:defRPr sz="2000"/>
            </a:lvl3pPr>
            <a:lvl4pPr marL="864000">
              <a:lnSpc>
                <a:spcPct val="100000"/>
              </a:lnSpc>
              <a:defRPr sz="1600"/>
            </a:lvl4pPr>
            <a:lvl5pPr marL="1080000">
              <a:lnSpc>
                <a:spcPct val="100000"/>
              </a:lnSpc>
              <a:defRPr sz="1600"/>
            </a:lvl5pPr>
          </a:lstStyle>
          <a:p>
            <a:pPr lvl="0"/>
            <a:r>
              <a:rPr lang="en-US" altLang="ja-JP" dirty="0" smtClean="0"/>
              <a:t>Click to edit Master text styles</a:t>
            </a:r>
          </a:p>
          <a:p>
            <a:pPr lvl="1"/>
            <a:r>
              <a:rPr lang="en-US" altLang="ja-JP" dirty="0" smtClean="0"/>
              <a:t>Second level</a:t>
            </a:r>
          </a:p>
          <a:p>
            <a:pPr lvl="2"/>
            <a:r>
              <a:rPr lang="en-US" altLang="ja-JP" dirty="0" smtClean="0"/>
              <a:t>Third level</a:t>
            </a:r>
          </a:p>
          <a:p>
            <a:pPr lvl="3"/>
            <a:r>
              <a:rPr lang="en-US" altLang="ja-JP" dirty="0" smtClean="0"/>
              <a:t>Fourth level</a:t>
            </a:r>
          </a:p>
          <a:p>
            <a:pPr lvl="4"/>
            <a:r>
              <a:rPr lang="en-US" altLang="ja-JP" dirty="0" smtClean="0"/>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6/23/17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a:t>
            </a:fld>
            <a:endParaRPr lang="en-US" dirty="0"/>
          </a:p>
        </p:txBody>
      </p:sp>
    </p:spTree>
    <p:extLst>
      <p:ext uri="{BB962C8B-B14F-4D97-AF65-F5344CB8AC3E}">
        <p14:creationId xmlns:p14="http://schemas.microsoft.com/office/powerpoint/2010/main" val="1827336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ltLang="ja-JP"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ja-JP" smtClean="0"/>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6/23/17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26603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ltLang="ja-JP" smtClean="0"/>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ltLang="ja-JP" smtClean="0"/>
              <a:t>Click to edit Master text styles</a:t>
            </a:r>
          </a:p>
          <a:p>
            <a:pPr lvl="1"/>
            <a:r>
              <a:rPr lang="en-US" altLang="ja-JP" smtClean="0"/>
              <a:t>Second level</a:t>
            </a:r>
          </a:p>
          <a:p>
            <a:pPr lvl="2"/>
            <a:r>
              <a:rPr lang="en-US" altLang="ja-JP" smtClean="0"/>
              <a:t>Third level</a:t>
            </a:r>
          </a:p>
          <a:p>
            <a:pPr lvl="3"/>
            <a:r>
              <a:rPr lang="en-US" altLang="ja-JP" smtClean="0"/>
              <a:t>Fourth level</a:t>
            </a:r>
          </a:p>
          <a:p>
            <a:pPr lvl="4"/>
            <a:r>
              <a:rPr lang="en-US" altLang="ja-JP"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ltLang="ja-JP" smtClean="0"/>
              <a:t>Click to edit Master text styles</a:t>
            </a:r>
          </a:p>
          <a:p>
            <a:pPr lvl="1"/>
            <a:r>
              <a:rPr lang="en-US" altLang="ja-JP" smtClean="0"/>
              <a:t>Second level</a:t>
            </a:r>
          </a:p>
          <a:p>
            <a:pPr lvl="2"/>
            <a:r>
              <a:rPr lang="en-US" altLang="ja-JP" smtClean="0"/>
              <a:t>Third level</a:t>
            </a:r>
          </a:p>
          <a:p>
            <a:pPr lvl="3"/>
            <a:r>
              <a:rPr lang="en-US" altLang="ja-JP" smtClean="0"/>
              <a:t>Fourth level</a:t>
            </a:r>
          </a:p>
          <a:p>
            <a:pPr lvl="4"/>
            <a:r>
              <a:rPr lang="en-US" altLang="ja-JP"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6/23/17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59126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ltLang="ja-JP"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smtClean="0"/>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ltLang="ja-JP" smtClean="0"/>
              <a:t>Click to edit Master text styles</a:t>
            </a:r>
          </a:p>
          <a:p>
            <a:pPr lvl="1"/>
            <a:r>
              <a:rPr lang="en-US" altLang="ja-JP" smtClean="0"/>
              <a:t>Second level</a:t>
            </a:r>
          </a:p>
          <a:p>
            <a:pPr lvl="2"/>
            <a:r>
              <a:rPr lang="en-US" altLang="ja-JP" smtClean="0"/>
              <a:t>Third level</a:t>
            </a:r>
          </a:p>
          <a:p>
            <a:pPr lvl="3"/>
            <a:r>
              <a:rPr lang="en-US" altLang="ja-JP" smtClean="0"/>
              <a:t>Fourth level</a:t>
            </a:r>
          </a:p>
          <a:p>
            <a:pPr lvl="4"/>
            <a:r>
              <a:rPr lang="en-US" altLang="ja-JP"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smtClean="0"/>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ltLang="ja-JP" smtClean="0"/>
              <a:t>Click to edit Master text styles</a:t>
            </a:r>
          </a:p>
          <a:p>
            <a:pPr lvl="1"/>
            <a:r>
              <a:rPr lang="en-US" altLang="ja-JP" smtClean="0"/>
              <a:t>Second level</a:t>
            </a:r>
          </a:p>
          <a:p>
            <a:pPr lvl="2"/>
            <a:r>
              <a:rPr lang="en-US" altLang="ja-JP" smtClean="0"/>
              <a:t>Third level</a:t>
            </a:r>
          </a:p>
          <a:p>
            <a:pPr lvl="3"/>
            <a:r>
              <a:rPr lang="en-US" altLang="ja-JP" smtClean="0"/>
              <a:t>Fourth level</a:t>
            </a:r>
          </a:p>
          <a:p>
            <a:pPr lvl="4"/>
            <a:r>
              <a:rPr lang="en-US" altLang="ja-JP"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6/23/17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05750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smtClean="0"/>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6/23/17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32621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smtClean="0"/>
              <a:t>6/23/17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00661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ltLang="ja-JP"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ltLang="ja-JP" smtClean="0"/>
              <a:t>Click to edit Master text styles</a:t>
            </a:r>
          </a:p>
          <a:p>
            <a:pPr lvl="1"/>
            <a:r>
              <a:rPr lang="en-US" altLang="ja-JP" smtClean="0"/>
              <a:t>Second level</a:t>
            </a:r>
          </a:p>
          <a:p>
            <a:pPr lvl="2"/>
            <a:r>
              <a:rPr lang="en-US" altLang="ja-JP" smtClean="0"/>
              <a:t>Third level</a:t>
            </a:r>
          </a:p>
          <a:p>
            <a:pPr lvl="3"/>
            <a:r>
              <a:rPr lang="en-US" altLang="ja-JP" smtClean="0"/>
              <a:t>Fourth level</a:t>
            </a:r>
          </a:p>
          <a:p>
            <a:pPr lvl="4"/>
            <a:r>
              <a:rPr lang="en-US" altLang="ja-JP"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smtClean="0"/>
              <a:t>6/23/17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33925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ltLang="ja-JP"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ja-JP" smtClean="0"/>
              <a:t>Drag picture to placeholder or click icon to add</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ja-JP" smtClean="0"/>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6/23/17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4161612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18314" y="278969"/>
            <a:ext cx="10337365" cy="729713"/>
          </a:xfrm>
          <a:prstGeom prst="rect">
            <a:avLst/>
          </a:prstGeom>
        </p:spPr>
        <p:txBody>
          <a:bodyPr vert="horz" lIns="91440" tIns="45720" rIns="91440" bIns="45720" rtlCol="0" anchor="b">
            <a:normAutofit/>
          </a:bodyPr>
          <a:lstStyle/>
          <a:p>
            <a:r>
              <a:rPr lang="en-US" altLang="ja-JP" smtClean="0"/>
              <a:t>Click to edit Master title style</a:t>
            </a:r>
            <a:endParaRPr lang="en-US" dirty="0"/>
          </a:p>
        </p:txBody>
      </p:sp>
      <p:sp>
        <p:nvSpPr>
          <p:cNvPr id="3" name="Text Placeholder 2"/>
          <p:cNvSpPr>
            <a:spLocks noGrp="1"/>
          </p:cNvSpPr>
          <p:nvPr>
            <p:ph type="body" idx="1"/>
          </p:nvPr>
        </p:nvSpPr>
        <p:spPr>
          <a:xfrm>
            <a:off x="836908" y="1259972"/>
            <a:ext cx="10318772" cy="4485137"/>
          </a:xfrm>
          <a:prstGeom prst="rect">
            <a:avLst/>
          </a:prstGeom>
        </p:spPr>
        <p:txBody>
          <a:bodyPr vert="horz" lIns="0" tIns="45720" rIns="0" bIns="45720" rtlCol="0">
            <a:normAutofit/>
          </a:bodyPr>
          <a:lstStyle/>
          <a:p>
            <a:pPr lvl="0"/>
            <a:r>
              <a:rPr lang="en-US" altLang="ja-JP" smtClean="0"/>
              <a:t>Click to edit Master text styles</a:t>
            </a:r>
          </a:p>
          <a:p>
            <a:pPr lvl="1"/>
            <a:r>
              <a:rPr lang="en-US" altLang="ja-JP" smtClean="0"/>
              <a:t>Second level</a:t>
            </a:r>
          </a:p>
          <a:p>
            <a:pPr lvl="2"/>
            <a:r>
              <a:rPr lang="en-US" altLang="ja-JP" smtClean="0"/>
              <a:t>Third level</a:t>
            </a:r>
          </a:p>
          <a:p>
            <a:pPr lvl="3"/>
            <a:r>
              <a:rPr lang="en-US" altLang="ja-JP" smtClean="0"/>
              <a:t>Fourth level</a:t>
            </a:r>
          </a:p>
          <a:p>
            <a:pPr lvl="4"/>
            <a:r>
              <a:rPr lang="en-US" altLang="ja-JP"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smtClean="0"/>
              <a:t>6/23/17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836908" y="1144960"/>
            <a:ext cx="1031877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442092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85000"/>
        </a:lnSpc>
        <a:spcBef>
          <a:spcPct val="0"/>
        </a:spcBef>
        <a:buNone/>
        <a:defRPr kumimoji="1" sz="4400" kern="1200" spc="-50" baseline="0">
          <a:solidFill>
            <a:schemeClr val="tx1">
              <a:lumMod val="75000"/>
              <a:lumOff val="25000"/>
            </a:schemeClr>
          </a:solidFill>
          <a:latin typeface="+mj-lt"/>
          <a:ea typeface="+mj-ea"/>
          <a:cs typeface="+mj-cs"/>
        </a:defRPr>
      </a:lvl1pPr>
    </p:titleStyle>
    <p:bodyStyle>
      <a:lvl1pPr marL="306900" indent="-198900" algn="l" defTabSz="914400" rtl="0" eaLnBrk="1" latinLnBrk="0" hangingPunct="1">
        <a:lnSpc>
          <a:spcPct val="90000"/>
        </a:lnSpc>
        <a:spcBef>
          <a:spcPts val="1200"/>
        </a:spcBef>
        <a:spcAft>
          <a:spcPts val="200"/>
        </a:spcAft>
        <a:buClr>
          <a:schemeClr val="accent1"/>
        </a:buClr>
        <a:buSzPct val="100000"/>
        <a:buFont typeface="Arial" charset="0"/>
        <a:buChar char="•"/>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cooperlab/ActiveLearning" TargetMode="External"/><Relationship Id="rId3" Type="http://schemas.openxmlformats.org/officeDocument/2006/relationships/hyperlink" Target="https://hub.docker.com/r/histomicsml/active/"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US" altLang="ja-JP" sz="4800" b="1" dirty="0"/>
              <a:t>Interactive </a:t>
            </a:r>
            <a:r>
              <a:rPr lang="en-US" altLang="ja-JP" sz="4800" b="1" dirty="0" err="1"/>
              <a:t>phenotyping</a:t>
            </a:r>
            <a:r>
              <a:rPr lang="en-US" altLang="ja-JP" sz="4800" b="1" dirty="0"/>
              <a:t> of large-scale histology imaging data with </a:t>
            </a:r>
            <a:r>
              <a:rPr lang="en-US" altLang="ja-JP" sz="4800" b="1" dirty="0" err="1"/>
              <a:t>HistomicsML</a:t>
            </a:r>
            <a:r>
              <a:rPr lang="en-US" altLang="ja-JP" sz="4800" b="1" dirty="0"/>
              <a:t> </a:t>
            </a:r>
            <a:r>
              <a:rPr lang="en-US" altLang="ja-JP" sz="7200" dirty="0"/>
              <a:t/>
            </a:r>
            <a:br>
              <a:rPr lang="en-US" altLang="ja-JP" sz="7200" dirty="0"/>
            </a:br>
            <a:endParaRPr kumimoji="1" lang="ja-JP" altLang="en-US" sz="6700" dirty="0"/>
          </a:p>
        </p:txBody>
      </p:sp>
      <p:sp>
        <p:nvSpPr>
          <p:cNvPr id="3" name="Subtitle 2"/>
          <p:cNvSpPr>
            <a:spLocks noGrp="1"/>
          </p:cNvSpPr>
          <p:nvPr>
            <p:ph type="subTitle" idx="1"/>
          </p:nvPr>
        </p:nvSpPr>
        <p:spPr>
          <a:xfrm>
            <a:off x="1100050" y="4509408"/>
            <a:ext cx="10368695" cy="1712704"/>
          </a:xfrm>
        </p:spPr>
        <p:txBody>
          <a:bodyPr>
            <a:normAutofit/>
          </a:bodyPr>
          <a:lstStyle/>
          <a:p>
            <a:pPr algn="r"/>
            <a:r>
              <a:rPr kumimoji="1" lang="en-US" altLang="ja-JP" dirty="0" smtClean="0"/>
              <a:t>06/23 </a:t>
            </a:r>
          </a:p>
          <a:p>
            <a:pPr algn="r"/>
            <a:r>
              <a:rPr kumimoji="1" lang="en-US" altLang="ja-JP" smtClean="0"/>
              <a:t>Fukuta </a:t>
            </a:r>
            <a:r>
              <a:rPr kumimoji="1" lang="en-US" altLang="ja-JP" dirty="0" smtClean="0"/>
              <a:t>Keisuke</a:t>
            </a:r>
            <a:endParaRPr kumimoji="1" lang="ja-JP" altLang="en-US" dirty="0"/>
          </a:p>
        </p:txBody>
      </p:sp>
    </p:spTree>
    <p:extLst>
      <p:ext uri="{BB962C8B-B14F-4D97-AF65-F5344CB8AC3E}">
        <p14:creationId xmlns:p14="http://schemas.microsoft.com/office/powerpoint/2010/main" val="191175995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err="1"/>
              <a:t>HistomicsML</a:t>
            </a:r>
            <a:endParaRPr kumimoji="1" lang="ja-JP" altLang="en-US" dirty="0"/>
          </a:p>
        </p:txBody>
      </p:sp>
      <p:sp>
        <p:nvSpPr>
          <p:cNvPr id="3" name="Content Placeholder 2"/>
          <p:cNvSpPr>
            <a:spLocks noGrp="1"/>
          </p:cNvSpPr>
          <p:nvPr>
            <p:ph idx="1"/>
          </p:nvPr>
        </p:nvSpPr>
        <p:spPr/>
        <p:txBody>
          <a:bodyPr/>
          <a:lstStyle/>
          <a:p>
            <a:endParaRPr kumimoji="1" lang="ja-JP" altLang="en-US"/>
          </a:p>
        </p:txBody>
      </p:sp>
      <p:pic>
        <p:nvPicPr>
          <p:cNvPr id="5" name="Picture 4"/>
          <p:cNvPicPr>
            <a:picLocks noChangeAspect="1"/>
          </p:cNvPicPr>
          <p:nvPr/>
        </p:nvPicPr>
        <p:blipFill>
          <a:blip r:embed="rId2"/>
          <a:stretch>
            <a:fillRect/>
          </a:stretch>
        </p:blipFill>
        <p:spPr>
          <a:xfrm>
            <a:off x="645009" y="1134218"/>
            <a:ext cx="5626554" cy="5197951"/>
          </a:xfrm>
          <a:prstGeom prst="rect">
            <a:avLst/>
          </a:prstGeom>
        </p:spPr>
      </p:pic>
      <p:pic>
        <p:nvPicPr>
          <p:cNvPr id="7" name="Picture 6"/>
          <p:cNvPicPr>
            <a:picLocks noChangeAspect="1"/>
          </p:cNvPicPr>
          <p:nvPr/>
        </p:nvPicPr>
        <p:blipFill>
          <a:blip r:embed="rId3"/>
          <a:stretch>
            <a:fillRect/>
          </a:stretch>
        </p:blipFill>
        <p:spPr>
          <a:xfrm>
            <a:off x="6110658" y="1116289"/>
            <a:ext cx="5471742" cy="5227951"/>
          </a:xfrm>
          <a:prstGeom prst="rect">
            <a:avLst/>
          </a:prstGeom>
        </p:spPr>
      </p:pic>
    </p:spTree>
    <p:extLst>
      <p:ext uri="{BB962C8B-B14F-4D97-AF65-F5344CB8AC3E}">
        <p14:creationId xmlns:p14="http://schemas.microsoft.com/office/powerpoint/2010/main" val="13609330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err="1" smtClean="0"/>
              <a:t>HistomicsML</a:t>
            </a:r>
            <a:endParaRPr kumimoji="1" lang="ja-JP" altLang="en-US" dirty="0"/>
          </a:p>
        </p:txBody>
      </p:sp>
      <p:sp>
        <p:nvSpPr>
          <p:cNvPr id="3" name="Content Placeholder 2"/>
          <p:cNvSpPr>
            <a:spLocks noGrp="1"/>
          </p:cNvSpPr>
          <p:nvPr>
            <p:ph idx="1"/>
          </p:nvPr>
        </p:nvSpPr>
        <p:spPr/>
        <p:txBody>
          <a:bodyPr/>
          <a:lstStyle/>
          <a:p>
            <a:endParaRPr kumimoji="1" lang="ja-JP" altLang="en-US"/>
          </a:p>
        </p:txBody>
      </p:sp>
      <p:pic>
        <p:nvPicPr>
          <p:cNvPr id="4" name="Picture 3"/>
          <p:cNvPicPr>
            <a:picLocks noChangeAspect="1"/>
          </p:cNvPicPr>
          <p:nvPr/>
        </p:nvPicPr>
        <p:blipFill>
          <a:blip r:embed="rId2"/>
          <a:stretch>
            <a:fillRect/>
          </a:stretch>
        </p:blipFill>
        <p:spPr>
          <a:xfrm>
            <a:off x="756317" y="1126264"/>
            <a:ext cx="5429330" cy="5194498"/>
          </a:xfrm>
          <a:prstGeom prst="rect">
            <a:avLst/>
          </a:prstGeom>
        </p:spPr>
      </p:pic>
      <p:pic>
        <p:nvPicPr>
          <p:cNvPr id="5" name="Picture 4"/>
          <p:cNvPicPr>
            <a:picLocks noChangeAspect="1"/>
          </p:cNvPicPr>
          <p:nvPr/>
        </p:nvPicPr>
        <p:blipFill>
          <a:blip r:embed="rId3"/>
          <a:stretch>
            <a:fillRect/>
          </a:stretch>
        </p:blipFill>
        <p:spPr>
          <a:xfrm>
            <a:off x="6349752" y="1107827"/>
            <a:ext cx="4502405" cy="5194498"/>
          </a:xfrm>
          <a:prstGeom prst="rect">
            <a:avLst/>
          </a:prstGeom>
        </p:spPr>
      </p:pic>
    </p:spTree>
    <p:extLst>
      <p:ext uri="{BB962C8B-B14F-4D97-AF65-F5344CB8AC3E}">
        <p14:creationId xmlns:p14="http://schemas.microsoft.com/office/powerpoint/2010/main" val="3265513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ja-JP" altLang="en-US" dirty="0" smtClean="0"/>
              <a:t>実際に利用</a:t>
            </a:r>
            <a:endParaRPr kumimoji="1" lang="ja-JP" altLang="en-US" dirty="0"/>
          </a:p>
        </p:txBody>
      </p:sp>
      <p:sp>
        <p:nvSpPr>
          <p:cNvPr id="3" name="Content Placeholder 2"/>
          <p:cNvSpPr>
            <a:spLocks noGrp="1"/>
          </p:cNvSpPr>
          <p:nvPr>
            <p:ph idx="1"/>
          </p:nvPr>
        </p:nvSpPr>
        <p:spPr/>
        <p:txBody>
          <a:bodyPr/>
          <a:lstStyle/>
          <a:p>
            <a:pPr marL="108000" indent="0">
              <a:buNone/>
            </a:pPr>
            <a:r>
              <a:rPr lang="en-US" altLang="ja-JP" u="sng" dirty="0" smtClean="0"/>
              <a:t>Dataset</a:t>
            </a:r>
          </a:p>
          <a:p>
            <a:pPr marL="108000" indent="0">
              <a:buNone/>
            </a:pPr>
            <a:r>
              <a:rPr lang="en-US" altLang="ja-JP" dirty="0" smtClean="0"/>
              <a:t>TCGA</a:t>
            </a:r>
            <a:r>
              <a:rPr lang="ja-JP" altLang="en-US" dirty="0" smtClean="0"/>
              <a:t>の</a:t>
            </a:r>
            <a:r>
              <a:rPr lang="en-US" altLang="ja-JP" dirty="0" smtClean="0"/>
              <a:t>Lower </a:t>
            </a:r>
            <a:r>
              <a:rPr lang="en-US" altLang="ja-JP" dirty="0"/>
              <a:t>Grade </a:t>
            </a:r>
            <a:r>
              <a:rPr lang="en-US" altLang="ja-JP" dirty="0" err="1" smtClean="0"/>
              <a:t>Glioma</a:t>
            </a:r>
            <a:r>
              <a:rPr lang="en-US" altLang="ja-JP" dirty="0" smtClean="0"/>
              <a:t> (LGG)  (781 slides, 464 </a:t>
            </a:r>
            <a:r>
              <a:rPr lang="en-US" altLang="ja-JP" dirty="0"/>
              <a:t>tumor</a:t>
            </a:r>
            <a:r>
              <a:rPr lang="en-US" altLang="ja-JP" dirty="0" smtClean="0"/>
              <a:t>)</a:t>
            </a:r>
          </a:p>
          <a:p>
            <a:endParaRPr lang="en-US" altLang="ja-JP" dirty="0" smtClean="0"/>
          </a:p>
          <a:p>
            <a:pPr marL="108000" indent="0">
              <a:buNone/>
            </a:pPr>
            <a:r>
              <a:rPr lang="en-US" altLang="ja-JP" u="sng" dirty="0" smtClean="0"/>
              <a:t>Task</a:t>
            </a:r>
          </a:p>
          <a:p>
            <a:pPr marL="108000" indent="0">
              <a:buNone/>
            </a:pPr>
            <a:r>
              <a:rPr lang="ja-JP" altLang="en-US" dirty="0" smtClean="0"/>
              <a:t>抽出された核を</a:t>
            </a:r>
            <a:r>
              <a:rPr lang="en-US" altLang="ja-JP" dirty="0" smtClean="0"/>
              <a:t>”</a:t>
            </a:r>
            <a:r>
              <a:rPr lang="ja-JP" altLang="en-US" dirty="0"/>
              <a:t>血管内皮</a:t>
            </a:r>
            <a:r>
              <a:rPr lang="ja-JP" altLang="en-US" dirty="0" smtClean="0"/>
              <a:t>細胞</a:t>
            </a:r>
            <a:r>
              <a:rPr lang="en-US" altLang="ja-JP" dirty="0" smtClean="0"/>
              <a:t>”</a:t>
            </a:r>
            <a:r>
              <a:rPr lang="ja-JP" altLang="en-US" dirty="0" smtClean="0"/>
              <a:t>か</a:t>
            </a:r>
            <a:r>
              <a:rPr lang="en-US" altLang="ja-JP" dirty="0" smtClean="0"/>
              <a:t>”</a:t>
            </a:r>
            <a:r>
              <a:rPr lang="ja-JP" altLang="en-US" dirty="0" smtClean="0"/>
              <a:t>そうでないか</a:t>
            </a:r>
            <a:r>
              <a:rPr lang="en-US" altLang="ja-JP" dirty="0" smtClean="0"/>
              <a:t>”</a:t>
            </a:r>
            <a:r>
              <a:rPr lang="ja-JP" altLang="en-US" dirty="0" smtClean="0"/>
              <a:t>に分類</a:t>
            </a:r>
            <a:endParaRPr lang="en-US" altLang="ja-JP" dirty="0" smtClean="0"/>
          </a:p>
          <a:p>
            <a:pPr lvl="1"/>
            <a:r>
              <a:rPr lang="en-US" altLang="ja-JP" dirty="0" smtClean="0"/>
              <a:t>vascular </a:t>
            </a:r>
            <a:r>
              <a:rPr lang="en-US" altLang="ja-JP" dirty="0"/>
              <a:t>endothelial cell nuclei (</a:t>
            </a:r>
            <a:r>
              <a:rPr lang="en-US" altLang="ja-JP" dirty="0" smtClean="0"/>
              <a:t>VECN)</a:t>
            </a:r>
          </a:p>
        </p:txBody>
      </p:sp>
      <p:pic>
        <p:nvPicPr>
          <p:cNvPr id="4" name="Picture 3"/>
          <p:cNvPicPr>
            <a:picLocks noChangeAspect="1"/>
          </p:cNvPicPr>
          <p:nvPr/>
        </p:nvPicPr>
        <p:blipFill>
          <a:blip r:embed="rId2"/>
          <a:stretch>
            <a:fillRect/>
          </a:stretch>
        </p:blipFill>
        <p:spPr>
          <a:xfrm>
            <a:off x="8530291" y="3429873"/>
            <a:ext cx="2527300" cy="2349500"/>
          </a:xfrm>
          <a:prstGeom prst="rect">
            <a:avLst/>
          </a:prstGeom>
        </p:spPr>
      </p:pic>
    </p:spTree>
    <p:extLst>
      <p:ext uri="{BB962C8B-B14F-4D97-AF65-F5344CB8AC3E}">
        <p14:creationId xmlns:p14="http://schemas.microsoft.com/office/powerpoint/2010/main" val="18708197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LGG</a:t>
            </a:r>
            <a:r>
              <a:rPr lang="ja-JP" altLang="en-US" dirty="0" smtClean="0"/>
              <a:t>における</a:t>
            </a:r>
            <a:r>
              <a:rPr lang="en-US" altLang="ja-JP" dirty="0" smtClean="0"/>
              <a:t>VECN</a:t>
            </a:r>
            <a:r>
              <a:rPr lang="ja-JP" altLang="en-US" dirty="0" smtClean="0"/>
              <a:t>を検出できて何が嬉しいか</a:t>
            </a:r>
            <a:endParaRPr kumimoji="1" lang="ja-JP" altLang="en-US" dirty="0"/>
          </a:p>
        </p:txBody>
      </p:sp>
      <p:sp>
        <p:nvSpPr>
          <p:cNvPr id="3" name="Content Placeholder 2"/>
          <p:cNvSpPr>
            <a:spLocks noGrp="1"/>
          </p:cNvSpPr>
          <p:nvPr>
            <p:ph idx="1"/>
          </p:nvPr>
        </p:nvSpPr>
        <p:spPr/>
        <p:txBody>
          <a:bodyPr>
            <a:normAutofit fontScale="92500" lnSpcReduction="10000"/>
          </a:bodyPr>
          <a:lstStyle/>
          <a:p>
            <a:r>
              <a:rPr lang="en-US" altLang="ja-JP" dirty="0" err="1" smtClean="0"/>
              <a:t>Glioma</a:t>
            </a:r>
            <a:endParaRPr lang="en-US" altLang="ja-JP" dirty="0"/>
          </a:p>
          <a:p>
            <a:pPr lvl="1"/>
            <a:r>
              <a:rPr lang="ja-JP" altLang="en-US" dirty="0" smtClean="0"/>
              <a:t>血管</a:t>
            </a:r>
            <a:r>
              <a:rPr lang="ja-JP" altLang="en-US" dirty="0"/>
              <a:t>新生細胞からのシグナル伝達に応答して明らかな形質転換</a:t>
            </a:r>
            <a:r>
              <a:rPr lang="ja-JP" altLang="en-US" dirty="0" smtClean="0"/>
              <a:t>を</a:t>
            </a:r>
            <a:r>
              <a:rPr lang="en-US" altLang="ja-JP" dirty="0" smtClean="0"/>
              <a:t/>
            </a:r>
            <a:br>
              <a:rPr lang="en-US" altLang="ja-JP" dirty="0" smtClean="0"/>
            </a:br>
            <a:r>
              <a:rPr lang="ja-JP" altLang="en-US" dirty="0" smtClean="0"/>
              <a:t>受ける</a:t>
            </a:r>
            <a:r>
              <a:rPr lang="ja-JP" altLang="en-US" dirty="0"/>
              <a:t>微小血管構造を有する最も血管性の固形</a:t>
            </a:r>
            <a:r>
              <a:rPr lang="ja-JP" altLang="en-US" dirty="0" smtClean="0"/>
              <a:t>腫瘍</a:t>
            </a:r>
            <a:endParaRPr kumimoji="1" lang="en-US" altLang="ja-JP" dirty="0"/>
          </a:p>
          <a:p>
            <a:r>
              <a:rPr lang="en-US" altLang="ja-JP" dirty="0"/>
              <a:t>Microvascular hypertrophy </a:t>
            </a:r>
            <a:r>
              <a:rPr lang="en-US" altLang="ja-JP" dirty="0" smtClean="0"/>
              <a:t> </a:t>
            </a:r>
            <a:r>
              <a:rPr lang="ja-JP" altLang="en-US" dirty="0" smtClean="0"/>
              <a:t>微小血管肥大</a:t>
            </a:r>
            <a:endParaRPr lang="en-US" altLang="ja-JP" dirty="0" smtClean="0"/>
          </a:p>
          <a:p>
            <a:pPr lvl="1"/>
            <a:r>
              <a:rPr lang="ja-JP" altLang="en-US" dirty="0" smtClean="0"/>
              <a:t>内皮細胞が転写活性の増加により核および細胞質の拡大を示す活性化状態</a:t>
            </a:r>
            <a:endParaRPr lang="en-US" altLang="ja-JP" dirty="0" smtClean="0"/>
          </a:p>
          <a:p>
            <a:r>
              <a:rPr lang="en-US" altLang="ja-JP" dirty="0"/>
              <a:t>Microvascular hyperplasia </a:t>
            </a:r>
            <a:endParaRPr lang="en-US" altLang="ja-JP" dirty="0" smtClean="0"/>
          </a:p>
          <a:p>
            <a:pPr lvl="1"/>
            <a:r>
              <a:rPr lang="ja-JP" altLang="en-US" dirty="0" smtClean="0"/>
              <a:t>微小血管の局所的</a:t>
            </a:r>
            <a:r>
              <a:rPr lang="ja-JP" altLang="en-US" dirty="0"/>
              <a:t>増殖による内皮細胞の蓄積、クラスター化および層化を表す</a:t>
            </a:r>
            <a:r>
              <a:rPr lang="ja-JP" altLang="en-US" dirty="0" smtClean="0"/>
              <a:t>。</a:t>
            </a:r>
            <a:endParaRPr lang="en-US" altLang="ja-JP" dirty="0"/>
          </a:p>
          <a:p>
            <a:pPr marL="108000" indent="0" algn="ctr">
              <a:buNone/>
            </a:pPr>
            <a:r>
              <a:rPr lang="ja-JP" altLang="en-US" dirty="0" smtClean="0"/>
              <a:t>微小</a:t>
            </a:r>
            <a:r>
              <a:rPr lang="ja-JP" altLang="en-US" dirty="0"/>
              <a:t>血管変化は疾患の進行に伴うと</a:t>
            </a:r>
            <a:r>
              <a:rPr lang="ja-JP" altLang="en-US" dirty="0" smtClean="0"/>
              <a:t>理解されているが、</a:t>
            </a:r>
            <a:r>
              <a:rPr lang="en-US" altLang="ja-JP" dirty="0" smtClean="0"/>
              <a:t/>
            </a:r>
            <a:br>
              <a:rPr lang="en-US" altLang="ja-JP" dirty="0" smtClean="0"/>
            </a:br>
            <a:r>
              <a:rPr lang="ja-JP" altLang="en-US" dirty="0" smtClean="0"/>
              <a:t>神経膠腫</a:t>
            </a:r>
            <a:r>
              <a:rPr lang="ja-JP" altLang="en-US" dirty="0"/>
              <a:t>におけるその</a:t>
            </a:r>
            <a:r>
              <a:rPr lang="ja-JP" altLang="en-US" dirty="0" smtClean="0"/>
              <a:t>表現型の定量化による予後予測は確立</a:t>
            </a:r>
            <a:r>
              <a:rPr lang="ja-JP" altLang="en-US" dirty="0"/>
              <a:t>されておらず</a:t>
            </a:r>
            <a:r>
              <a:rPr lang="ja-JP" altLang="en-US" dirty="0" smtClean="0"/>
              <a:t>、</a:t>
            </a:r>
            <a:r>
              <a:rPr lang="en-US" altLang="ja-JP" dirty="0" smtClean="0"/>
              <a:t/>
            </a:r>
            <a:br>
              <a:rPr lang="en-US" altLang="ja-JP" dirty="0" smtClean="0"/>
            </a:br>
            <a:r>
              <a:rPr lang="ja-JP" altLang="en-US" dirty="0" smtClean="0"/>
              <a:t>人間</a:t>
            </a:r>
            <a:r>
              <a:rPr lang="ja-JP" altLang="en-US" dirty="0"/>
              <a:t>の視覚認識の能力を超えて</a:t>
            </a:r>
            <a:r>
              <a:rPr lang="ja-JP" altLang="en-US" dirty="0" smtClean="0"/>
              <a:t>いるかもしれない</a:t>
            </a:r>
            <a:endParaRPr kumimoji="1" lang="ja-JP" altLang="en-US" dirty="0"/>
          </a:p>
        </p:txBody>
      </p:sp>
    </p:spTree>
    <p:extLst>
      <p:ext uri="{BB962C8B-B14F-4D97-AF65-F5344CB8AC3E}">
        <p14:creationId xmlns:p14="http://schemas.microsoft.com/office/powerpoint/2010/main" val="8989756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特徴抽出の流れ</a:t>
            </a:r>
            <a:endParaRPr kumimoji="1" lang="ja-JP" altLang="en-US" dirty="0"/>
          </a:p>
        </p:txBody>
      </p:sp>
      <p:pic>
        <p:nvPicPr>
          <p:cNvPr id="4" name="Content Placeholder 3"/>
          <p:cNvPicPr>
            <a:picLocks noGrp="1" noChangeAspect="1"/>
          </p:cNvPicPr>
          <p:nvPr>
            <p:ph idx="1"/>
          </p:nvPr>
        </p:nvPicPr>
        <p:blipFill>
          <a:blip r:embed="rId2"/>
          <a:stretch>
            <a:fillRect/>
          </a:stretch>
        </p:blipFill>
        <p:spPr>
          <a:xfrm>
            <a:off x="1669075" y="1284682"/>
            <a:ext cx="8630647" cy="4943609"/>
          </a:xfrm>
          <a:prstGeom prst="rect">
            <a:avLst/>
          </a:prstGeom>
        </p:spPr>
      </p:pic>
    </p:spTree>
    <p:extLst>
      <p:ext uri="{BB962C8B-B14F-4D97-AF65-F5344CB8AC3E}">
        <p14:creationId xmlns:p14="http://schemas.microsoft.com/office/powerpoint/2010/main" val="5174089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ja-JP" altLang="en-US" dirty="0" smtClean="0"/>
              <a:t>特徴抽出の流れ</a:t>
            </a:r>
            <a:endParaRPr kumimoji="1" lang="ja-JP" altLang="en-US" dirty="0"/>
          </a:p>
        </p:txBody>
      </p:sp>
      <p:sp>
        <p:nvSpPr>
          <p:cNvPr id="3" name="Content Placeholder 2"/>
          <p:cNvSpPr>
            <a:spLocks noGrp="1"/>
          </p:cNvSpPr>
          <p:nvPr>
            <p:ph idx="1"/>
          </p:nvPr>
        </p:nvSpPr>
        <p:spPr/>
        <p:txBody>
          <a:bodyPr>
            <a:normAutofit/>
          </a:bodyPr>
          <a:lstStyle/>
          <a:p>
            <a:pPr marL="565200" indent="-457200">
              <a:buFont typeface="+mj-lt"/>
              <a:buAutoNum type="arabicPeriod"/>
            </a:pPr>
            <a:r>
              <a:rPr lang="en-US" altLang="ja-JP" dirty="0" smtClean="0"/>
              <a:t>Color normalization</a:t>
            </a:r>
          </a:p>
          <a:p>
            <a:pPr lvl="1"/>
            <a:r>
              <a:rPr lang="en-US" altLang="ja-JP" dirty="0" smtClean="0"/>
              <a:t>LDA</a:t>
            </a:r>
            <a:r>
              <a:rPr lang="ja-JP" altLang="en-US" dirty="0" smtClean="0"/>
              <a:t>で</a:t>
            </a:r>
            <a:r>
              <a:rPr lang="en-US" altLang="ja-JP" dirty="0" smtClean="0"/>
              <a:t>tissue region</a:t>
            </a:r>
            <a:r>
              <a:rPr lang="ja-JP" altLang="en-US" dirty="0" smtClean="0"/>
              <a:t>検出</a:t>
            </a:r>
          </a:p>
          <a:p>
            <a:pPr lvl="1"/>
            <a:r>
              <a:rPr kumimoji="1" lang="en-US" altLang="ja-JP" dirty="0" smtClean="0"/>
              <a:t>Tissue region</a:t>
            </a:r>
            <a:r>
              <a:rPr kumimoji="1" lang="ja-JP" altLang="en-US" dirty="0" smtClean="0"/>
              <a:t>内の</a:t>
            </a:r>
            <a:r>
              <a:rPr kumimoji="1" lang="en-US" altLang="ja-JP" dirty="0" smtClean="0"/>
              <a:t>L*A*B</a:t>
            </a:r>
            <a:r>
              <a:rPr kumimoji="1" lang="ja-JP" altLang="en-US" dirty="0" smtClean="0"/>
              <a:t>の</a:t>
            </a:r>
            <a:r>
              <a:rPr lang="en-US" altLang="ja-JP" dirty="0"/>
              <a:t>m</a:t>
            </a:r>
            <a:r>
              <a:rPr kumimoji="1" lang="en-US" altLang="ja-JP" dirty="0" smtClean="0"/>
              <a:t>ean, </a:t>
            </a:r>
            <a:r>
              <a:rPr kumimoji="1" lang="en-US" altLang="ja-JP" dirty="0" err="1" smtClean="0"/>
              <a:t>std</a:t>
            </a:r>
            <a:r>
              <a:rPr kumimoji="1" lang="ja-JP" altLang="en-US" dirty="0" smtClean="0"/>
              <a:t>計算して参照画像と合わせる</a:t>
            </a:r>
            <a:endParaRPr kumimoji="1" lang="en-US" altLang="ja-JP" dirty="0" smtClean="0"/>
          </a:p>
          <a:p>
            <a:pPr lvl="1"/>
            <a:endParaRPr kumimoji="1" lang="en-US" altLang="ja-JP" dirty="0" smtClean="0"/>
          </a:p>
          <a:p>
            <a:pPr marL="565200" indent="-457200">
              <a:buFont typeface="+mj-lt"/>
              <a:buAutoNum type="arabicPeriod"/>
            </a:pPr>
            <a:r>
              <a:rPr lang="en-US" altLang="ja-JP" dirty="0"/>
              <a:t>S</a:t>
            </a:r>
            <a:r>
              <a:rPr lang="en-US" altLang="ja-JP" dirty="0" smtClean="0"/>
              <a:t>egmentation</a:t>
            </a:r>
            <a:endParaRPr lang="ja-JP" altLang="en-US" dirty="0" smtClean="0"/>
          </a:p>
          <a:p>
            <a:pPr lvl="1"/>
            <a:r>
              <a:rPr lang="en-US" altLang="ja-JP" dirty="0"/>
              <a:t>4096×4096</a:t>
            </a:r>
            <a:r>
              <a:rPr lang="ja-JP" altLang="en-US" dirty="0"/>
              <a:t>のタイルに分割</a:t>
            </a:r>
            <a:r>
              <a:rPr lang="en-US" altLang="ja-JP" dirty="0"/>
              <a:t>  </a:t>
            </a:r>
            <a:r>
              <a:rPr lang="en-US" altLang="ja-JP" dirty="0" smtClean="0"/>
              <a:t>&amp;  </a:t>
            </a:r>
            <a:r>
              <a:rPr kumimoji="1" lang="en-US" altLang="ja-JP" dirty="0" smtClean="0"/>
              <a:t>RGB -&gt; H&amp;E</a:t>
            </a:r>
          </a:p>
          <a:p>
            <a:pPr lvl="1"/>
            <a:r>
              <a:rPr lang="en-US" altLang="ja-JP" dirty="0" smtClean="0"/>
              <a:t>Adaptive threshold &amp; morphological reconstruction</a:t>
            </a:r>
          </a:p>
          <a:p>
            <a:pPr lvl="1"/>
            <a:r>
              <a:rPr kumimoji="1" lang="en-US" altLang="ja-JP" dirty="0" smtClean="0"/>
              <a:t>Watershed segmentation -&gt; </a:t>
            </a:r>
            <a:r>
              <a:rPr kumimoji="1" lang="en-US" altLang="ja-JP" dirty="0" err="1" smtClean="0"/>
              <a:t>Laplacian</a:t>
            </a:r>
            <a:r>
              <a:rPr kumimoji="1" lang="en-US" altLang="ja-JP" dirty="0" smtClean="0"/>
              <a:t> of Gaussian</a:t>
            </a:r>
          </a:p>
          <a:p>
            <a:pPr marL="108000" indent="0">
              <a:buNone/>
            </a:pPr>
            <a:endParaRPr kumimoji="1" lang="ja-JP" altLang="en-US" dirty="0"/>
          </a:p>
        </p:txBody>
      </p:sp>
      <p:pic>
        <p:nvPicPr>
          <p:cNvPr id="5" name="Picture 4"/>
          <p:cNvPicPr>
            <a:picLocks noChangeAspect="1"/>
          </p:cNvPicPr>
          <p:nvPr/>
        </p:nvPicPr>
        <p:blipFill>
          <a:blip r:embed="rId2"/>
          <a:stretch>
            <a:fillRect/>
          </a:stretch>
        </p:blipFill>
        <p:spPr>
          <a:xfrm>
            <a:off x="8382876" y="1294236"/>
            <a:ext cx="2884394" cy="2605259"/>
          </a:xfrm>
          <a:prstGeom prst="rect">
            <a:avLst/>
          </a:prstGeom>
        </p:spPr>
      </p:pic>
      <p:pic>
        <p:nvPicPr>
          <p:cNvPr id="6" name="Picture 5"/>
          <p:cNvPicPr>
            <a:picLocks noChangeAspect="1"/>
          </p:cNvPicPr>
          <p:nvPr/>
        </p:nvPicPr>
        <p:blipFill>
          <a:blip r:embed="rId3"/>
          <a:stretch>
            <a:fillRect/>
          </a:stretch>
        </p:blipFill>
        <p:spPr>
          <a:xfrm>
            <a:off x="7492253" y="3748671"/>
            <a:ext cx="3991535" cy="2496424"/>
          </a:xfrm>
          <a:prstGeom prst="rect">
            <a:avLst/>
          </a:prstGeom>
        </p:spPr>
      </p:pic>
    </p:spTree>
    <p:extLst>
      <p:ext uri="{BB962C8B-B14F-4D97-AF65-F5344CB8AC3E}">
        <p14:creationId xmlns:p14="http://schemas.microsoft.com/office/powerpoint/2010/main" val="17893763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ja-JP" altLang="en-US" dirty="0"/>
              <a:t>特徴抽出の流れ</a:t>
            </a:r>
            <a:endParaRPr kumimoji="1" lang="ja-JP" altLang="en-US" dirty="0"/>
          </a:p>
        </p:txBody>
      </p:sp>
      <p:sp>
        <p:nvSpPr>
          <p:cNvPr id="3" name="Content Placeholder 2"/>
          <p:cNvSpPr>
            <a:spLocks noGrp="1"/>
          </p:cNvSpPr>
          <p:nvPr>
            <p:ph idx="1"/>
          </p:nvPr>
        </p:nvSpPr>
        <p:spPr>
          <a:xfrm>
            <a:off x="805914" y="1197980"/>
            <a:ext cx="10461356" cy="5095244"/>
          </a:xfrm>
        </p:spPr>
        <p:txBody>
          <a:bodyPr/>
          <a:lstStyle/>
          <a:p>
            <a:pPr marL="108000" indent="0">
              <a:buNone/>
            </a:pPr>
            <a:endParaRPr lang="en-US" altLang="ja-JP" dirty="0" smtClean="0">
              <a:solidFill>
                <a:schemeClr val="accent1"/>
              </a:solidFill>
            </a:endParaRPr>
          </a:p>
          <a:p>
            <a:pPr marL="108000" indent="0">
              <a:buNone/>
            </a:pPr>
            <a:r>
              <a:rPr lang="en-US" altLang="ja-JP" dirty="0" smtClean="0">
                <a:solidFill>
                  <a:schemeClr val="accent1"/>
                </a:solidFill>
              </a:rPr>
              <a:t>3</a:t>
            </a:r>
            <a:r>
              <a:rPr lang="en-US" altLang="ja-JP" dirty="0" smtClean="0"/>
              <a:t>. Feature Extraction (48 features)</a:t>
            </a:r>
            <a:endParaRPr lang="en-US" altLang="ja-JP" dirty="0"/>
          </a:p>
          <a:p>
            <a:pPr lvl="1"/>
            <a:r>
              <a:rPr lang="en-US" altLang="ja-JP" dirty="0" smtClean="0"/>
              <a:t>Shape</a:t>
            </a:r>
            <a:r>
              <a:rPr lang="en-US" altLang="ja-JP" dirty="0"/>
              <a:t> </a:t>
            </a:r>
            <a:r>
              <a:rPr lang="en-US" altLang="ja-JP" dirty="0" smtClean="0"/>
              <a:t>: eccentricity</a:t>
            </a:r>
            <a:r>
              <a:rPr lang="en-US" altLang="ja-JP" dirty="0"/>
              <a:t>, solidity and </a:t>
            </a:r>
            <a:r>
              <a:rPr lang="en-US" altLang="ja-JP" dirty="0" err="1"/>
              <a:t>fourier</a:t>
            </a:r>
            <a:r>
              <a:rPr lang="en-US" altLang="ja-JP" dirty="0"/>
              <a:t> shape descriptors </a:t>
            </a:r>
            <a:endParaRPr lang="en-US" altLang="ja-JP" dirty="0" smtClean="0"/>
          </a:p>
          <a:p>
            <a:pPr lvl="1"/>
            <a:r>
              <a:rPr lang="en-US" altLang="ja-JP" dirty="0" smtClean="0"/>
              <a:t>Intensity : statistics of </a:t>
            </a:r>
            <a:r>
              <a:rPr lang="en-US" altLang="ja-JP" dirty="0" err="1" smtClean="0"/>
              <a:t>hematoxylin</a:t>
            </a:r>
            <a:r>
              <a:rPr lang="en-US" altLang="ja-JP" dirty="0" smtClean="0"/>
              <a:t> signal including variance, </a:t>
            </a:r>
            <a:br>
              <a:rPr lang="en-US" altLang="ja-JP" dirty="0" smtClean="0"/>
            </a:br>
            <a:r>
              <a:rPr lang="en-US" altLang="ja-JP" dirty="0" smtClean="0"/>
              <a:t>median, mean, min/max, kurtosis, skew and entropy</a:t>
            </a:r>
          </a:p>
          <a:p>
            <a:pPr lvl="1"/>
            <a:r>
              <a:rPr lang="en-US" altLang="ja-JP" dirty="0" smtClean="0"/>
              <a:t>Texture : statistics </a:t>
            </a:r>
            <a:r>
              <a:rPr lang="en-US" altLang="ja-JP" dirty="0"/>
              <a:t>of </a:t>
            </a:r>
            <a:r>
              <a:rPr lang="en-US" altLang="ja-JP" dirty="0" err="1"/>
              <a:t>hematoxylin</a:t>
            </a:r>
            <a:r>
              <a:rPr lang="en-US" altLang="ja-JP" dirty="0"/>
              <a:t> intensity </a:t>
            </a:r>
            <a:r>
              <a:rPr lang="en-US" altLang="ja-JP" dirty="0" smtClean="0"/>
              <a:t>gradients</a:t>
            </a:r>
            <a:endParaRPr lang="en-US" altLang="ja-JP" sz="2400" dirty="0"/>
          </a:p>
          <a:p>
            <a:pPr marL="108000" indent="0" algn="ctr">
              <a:buNone/>
            </a:pPr>
            <a:endParaRPr lang="en-US" altLang="ja-JP" dirty="0" smtClean="0"/>
          </a:p>
          <a:p>
            <a:pPr lvl="1"/>
            <a:r>
              <a:rPr lang="ja-JP" altLang="en-US" dirty="0" smtClean="0"/>
              <a:t>すべての特徴は</a:t>
            </a:r>
            <a:r>
              <a:rPr lang="en-US" altLang="ja-JP" dirty="0" smtClean="0"/>
              <a:t>z-score</a:t>
            </a:r>
            <a:r>
              <a:rPr lang="ja-JP" altLang="en-US" dirty="0" smtClean="0"/>
              <a:t>で表現</a:t>
            </a:r>
            <a:endParaRPr lang="en-US" altLang="ja-JP" dirty="0" smtClean="0"/>
          </a:p>
          <a:p>
            <a:pPr lvl="1"/>
            <a:r>
              <a:rPr lang="en-US" altLang="ja-JP" dirty="0"/>
              <a:t>781 </a:t>
            </a:r>
            <a:r>
              <a:rPr lang="en-US" altLang="ja-JP" dirty="0" smtClean="0"/>
              <a:t>slides</a:t>
            </a:r>
            <a:r>
              <a:rPr lang="ja-JP" altLang="en-US" dirty="0" smtClean="0"/>
              <a:t>から全部で</a:t>
            </a:r>
            <a:r>
              <a:rPr lang="en-US" altLang="ja-JP" dirty="0" smtClean="0"/>
              <a:t>360 </a:t>
            </a:r>
            <a:r>
              <a:rPr lang="en-US" altLang="ja-JP" dirty="0"/>
              <a:t>million </a:t>
            </a:r>
            <a:r>
              <a:rPr lang="en-US" altLang="ja-JP" dirty="0" smtClean="0"/>
              <a:t>cell</a:t>
            </a:r>
            <a:r>
              <a:rPr lang="ja-JP" altLang="en-US" dirty="0" smtClean="0"/>
              <a:t>分の特徴量を抽出</a:t>
            </a:r>
            <a:endParaRPr lang="en-US" altLang="ja-JP" dirty="0" smtClean="0"/>
          </a:p>
        </p:txBody>
      </p:sp>
      <p:pic>
        <p:nvPicPr>
          <p:cNvPr id="4" name="Picture 3"/>
          <p:cNvPicPr>
            <a:picLocks noChangeAspect="1"/>
          </p:cNvPicPr>
          <p:nvPr/>
        </p:nvPicPr>
        <p:blipFill>
          <a:blip r:embed="rId3"/>
          <a:stretch>
            <a:fillRect/>
          </a:stretch>
        </p:blipFill>
        <p:spPr>
          <a:xfrm>
            <a:off x="8237445" y="1399089"/>
            <a:ext cx="3501838" cy="3870453"/>
          </a:xfrm>
          <a:prstGeom prst="rect">
            <a:avLst/>
          </a:prstGeom>
        </p:spPr>
      </p:pic>
    </p:spTree>
    <p:extLst>
      <p:ext uri="{BB962C8B-B14F-4D97-AF65-F5344CB8AC3E}">
        <p14:creationId xmlns:p14="http://schemas.microsoft.com/office/powerpoint/2010/main" val="11046273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smtClean="0"/>
              <a:t>Active Learning</a:t>
            </a:r>
            <a:endParaRPr kumimoji="1" lang="ja-JP" altLang="en-US" dirty="0"/>
          </a:p>
        </p:txBody>
      </p:sp>
      <p:sp>
        <p:nvSpPr>
          <p:cNvPr id="3" name="Content Placeholder 2"/>
          <p:cNvSpPr>
            <a:spLocks noGrp="1"/>
          </p:cNvSpPr>
          <p:nvPr>
            <p:ph idx="1"/>
          </p:nvPr>
        </p:nvSpPr>
        <p:spPr/>
        <p:txBody>
          <a:bodyPr/>
          <a:lstStyle/>
          <a:p>
            <a:r>
              <a:rPr lang="ja-JP" altLang="en-US" dirty="0" smtClean="0"/>
              <a:t>最も単純な</a:t>
            </a:r>
            <a:r>
              <a:rPr lang="en-US" altLang="ja-JP" dirty="0" smtClean="0"/>
              <a:t>strategy</a:t>
            </a:r>
            <a:r>
              <a:rPr lang="ja-JP" altLang="en-US" dirty="0" smtClean="0"/>
              <a:t>を採用</a:t>
            </a:r>
            <a:endParaRPr lang="en-US" altLang="ja-JP" dirty="0" smtClean="0"/>
          </a:p>
          <a:p>
            <a:pPr lvl="1"/>
            <a:r>
              <a:rPr kumimoji="1" lang="ja-JP" altLang="en-US" dirty="0" smtClean="0"/>
              <a:t>自信のない</a:t>
            </a:r>
            <a:r>
              <a:rPr kumimoji="1" lang="en-US" altLang="ja-JP" dirty="0" smtClean="0"/>
              <a:t>sample</a:t>
            </a:r>
            <a:r>
              <a:rPr kumimoji="1" lang="ja-JP" altLang="en-US" dirty="0" smtClean="0"/>
              <a:t>にラベルをつけてもらう</a:t>
            </a:r>
            <a:endParaRPr kumimoji="1" lang="en-US" altLang="ja-JP" dirty="0" smtClean="0"/>
          </a:p>
          <a:p>
            <a:pPr lvl="1"/>
            <a:r>
              <a:rPr lang="ja-JP" altLang="en-US" dirty="0" smtClean="0"/>
              <a:t>識別</a:t>
            </a:r>
            <a:r>
              <a:rPr lang="ja-JP" altLang="en-US" dirty="0"/>
              <a:t>境界</a:t>
            </a:r>
            <a:r>
              <a:rPr lang="ja-JP" altLang="en-US" dirty="0" smtClean="0"/>
              <a:t>に最も近い</a:t>
            </a:r>
            <a:r>
              <a:rPr lang="ja-JP" altLang="en-US" dirty="0"/>
              <a:t>サンプルを取得</a:t>
            </a:r>
            <a:endParaRPr lang="en-US" altLang="ja-JP" dirty="0"/>
          </a:p>
          <a:p>
            <a:pPr lvl="1"/>
            <a:endParaRPr kumimoji="1" lang="ja-JP" altLang="en-US" dirty="0"/>
          </a:p>
        </p:txBody>
      </p:sp>
      <p:pic>
        <p:nvPicPr>
          <p:cNvPr id="5" name="Content Placeholder 3"/>
          <p:cNvPicPr>
            <a:picLocks noChangeAspect="1"/>
          </p:cNvPicPr>
          <p:nvPr/>
        </p:nvPicPr>
        <p:blipFill>
          <a:blip r:embed="rId2"/>
          <a:stretch>
            <a:fillRect/>
          </a:stretch>
        </p:blipFill>
        <p:spPr>
          <a:xfrm>
            <a:off x="1215549" y="3442573"/>
            <a:ext cx="9537700" cy="2336800"/>
          </a:xfrm>
          <a:prstGeom prst="rect">
            <a:avLst/>
          </a:prstGeom>
        </p:spPr>
      </p:pic>
    </p:spTree>
    <p:extLst>
      <p:ext uri="{BB962C8B-B14F-4D97-AF65-F5344CB8AC3E}">
        <p14:creationId xmlns:p14="http://schemas.microsoft.com/office/powerpoint/2010/main" val="19843139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smtClean="0"/>
              <a:t>Active Learning</a:t>
            </a:r>
            <a:endParaRPr kumimoji="1" lang="ja-JP" altLang="en-US" dirty="0"/>
          </a:p>
        </p:txBody>
      </p:sp>
      <p:sp>
        <p:nvSpPr>
          <p:cNvPr id="3" name="Content Placeholder 2"/>
          <p:cNvSpPr>
            <a:spLocks noGrp="1"/>
          </p:cNvSpPr>
          <p:nvPr>
            <p:ph idx="1"/>
          </p:nvPr>
        </p:nvSpPr>
        <p:spPr/>
        <p:txBody>
          <a:bodyPr/>
          <a:lstStyle/>
          <a:p>
            <a:pPr lvl="1"/>
            <a:endParaRPr kumimoji="1" lang="en-US" altLang="ja-JP" dirty="0" smtClean="0"/>
          </a:p>
          <a:p>
            <a:endParaRPr kumimoji="1" lang="ja-JP" altLang="en-US" dirty="0" smtClean="0"/>
          </a:p>
          <a:p>
            <a:endParaRPr kumimoji="1" lang="ja-JP" altLang="en-US" dirty="0"/>
          </a:p>
        </p:txBody>
      </p:sp>
      <p:pic>
        <p:nvPicPr>
          <p:cNvPr id="4" name="Picture 3"/>
          <p:cNvPicPr>
            <a:picLocks noChangeAspect="1"/>
          </p:cNvPicPr>
          <p:nvPr/>
        </p:nvPicPr>
        <p:blipFill>
          <a:blip r:embed="rId2"/>
          <a:stretch>
            <a:fillRect/>
          </a:stretch>
        </p:blipFill>
        <p:spPr>
          <a:xfrm>
            <a:off x="782256" y="2456296"/>
            <a:ext cx="5006759" cy="3742798"/>
          </a:xfrm>
          <a:prstGeom prst="rect">
            <a:avLst/>
          </a:prstGeom>
        </p:spPr>
      </p:pic>
      <p:sp>
        <p:nvSpPr>
          <p:cNvPr id="5" name="TextBox 4"/>
          <p:cNvSpPr txBox="1"/>
          <p:nvPr/>
        </p:nvSpPr>
        <p:spPr>
          <a:xfrm>
            <a:off x="6304479" y="1321268"/>
            <a:ext cx="4012637" cy="1107996"/>
          </a:xfrm>
          <a:prstGeom prst="rect">
            <a:avLst/>
          </a:prstGeom>
          <a:noFill/>
        </p:spPr>
        <p:txBody>
          <a:bodyPr wrap="none" rtlCol="0">
            <a:spAutoFit/>
          </a:bodyPr>
          <a:lstStyle/>
          <a:p>
            <a:r>
              <a:rPr lang="en-US" altLang="ja-JP" sz="2400" dirty="0" err="1"/>
              <a:t>Heatmap</a:t>
            </a:r>
            <a:r>
              <a:rPr lang="en-US" altLang="ja-JP" sz="2400" dirty="0"/>
              <a:t> </a:t>
            </a:r>
            <a:r>
              <a:rPr lang="en-US" altLang="ja-JP" sz="2400" dirty="0" smtClean="0"/>
              <a:t>based</a:t>
            </a:r>
          </a:p>
          <a:p>
            <a:r>
              <a:rPr kumimoji="1" lang="en-US" altLang="ja-JP" sz="2400" dirty="0"/>
              <a:t>	</a:t>
            </a:r>
            <a:r>
              <a:rPr kumimoji="1" lang="ja-JP" altLang="en-US" dirty="0" smtClean="0"/>
              <a:t>自信度</a:t>
            </a:r>
            <a:r>
              <a:rPr kumimoji="1" lang="ja-JP" altLang="en-US" dirty="0"/>
              <a:t>をヒートマップにして</a:t>
            </a:r>
            <a:r>
              <a:rPr kumimoji="1" lang="ja-JP" altLang="en-US" dirty="0" smtClean="0"/>
              <a:t>、</a:t>
            </a:r>
            <a:r>
              <a:rPr kumimoji="1" lang="en-US" altLang="ja-JP" dirty="0" smtClean="0"/>
              <a:t/>
            </a:r>
            <a:br>
              <a:rPr kumimoji="1" lang="en-US" altLang="ja-JP" dirty="0" smtClean="0"/>
            </a:br>
            <a:r>
              <a:rPr kumimoji="1" lang="en-US" altLang="ja-JP" dirty="0" smtClean="0"/>
              <a:t>	</a:t>
            </a:r>
            <a:r>
              <a:rPr kumimoji="1" lang="ja-JP" altLang="en-US" dirty="0" smtClean="0"/>
              <a:t>自信</a:t>
            </a:r>
            <a:r>
              <a:rPr kumimoji="1" lang="ja-JP" altLang="en-US" dirty="0"/>
              <a:t>なさそうなところをつけてもらう</a:t>
            </a:r>
            <a:endParaRPr kumimoji="1" lang="en-US" altLang="ja-JP" dirty="0"/>
          </a:p>
        </p:txBody>
      </p:sp>
      <p:sp>
        <p:nvSpPr>
          <p:cNvPr id="6" name="TextBox 5"/>
          <p:cNvSpPr txBox="1"/>
          <p:nvPr/>
        </p:nvSpPr>
        <p:spPr>
          <a:xfrm>
            <a:off x="1010264" y="1420218"/>
            <a:ext cx="3651962" cy="1107996"/>
          </a:xfrm>
          <a:prstGeom prst="rect">
            <a:avLst/>
          </a:prstGeom>
          <a:noFill/>
        </p:spPr>
        <p:txBody>
          <a:bodyPr wrap="none" rtlCol="0">
            <a:spAutoFit/>
          </a:bodyPr>
          <a:lstStyle/>
          <a:p>
            <a:pPr marL="108000" indent="0">
              <a:buNone/>
            </a:pPr>
            <a:r>
              <a:rPr kumimoji="1" lang="en-US" altLang="ja-JP" sz="2400" dirty="0"/>
              <a:t>Instance </a:t>
            </a:r>
            <a:r>
              <a:rPr kumimoji="1" lang="en-US" altLang="ja-JP" sz="2400" dirty="0" smtClean="0"/>
              <a:t>based</a:t>
            </a:r>
          </a:p>
          <a:p>
            <a:pPr marL="108000" lvl="1"/>
            <a:r>
              <a:rPr kumimoji="1" lang="en-US" altLang="ja-JP" dirty="0" smtClean="0"/>
              <a:t>	</a:t>
            </a:r>
            <a:r>
              <a:rPr kumimoji="1" lang="ja-JP" altLang="en-US" dirty="0" smtClean="0"/>
              <a:t>自信</a:t>
            </a:r>
            <a:r>
              <a:rPr kumimoji="1" lang="ja-JP" altLang="en-US" dirty="0"/>
              <a:t>のない</a:t>
            </a:r>
            <a:r>
              <a:rPr kumimoji="1" lang="en-US" altLang="ja-JP" dirty="0"/>
              <a:t>object</a:t>
            </a:r>
            <a:r>
              <a:rPr kumimoji="1" lang="ja-JP" altLang="en-US" dirty="0"/>
              <a:t>が表示される</a:t>
            </a:r>
            <a:endParaRPr kumimoji="1" lang="en-US" altLang="ja-JP" dirty="0"/>
          </a:p>
          <a:p>
            <a:pPr marL="108000" indent="0">
              <a:buNone/>
            </a:pPr>
            <a:endParaRPr kumimoji="1" lang="en-US" altLang="ja-JP" sz="2400" dirty="0"/>
          </a:p>
        </p:txBody>
      </p:sp>
      <p:pic>
        <p:nvPicPr>
          <p:cNvPr id="7" name="Picture 6"/>
          <p:cNvPicPr>
            <a:picLocks noChangeAspect="1"/>
          </p:cNvPicPr>
          <p:nvPr/>
        </p:nvPicPr>
        <p:blipFill>
          <a:blip r:embed="rId3"/>
          <a:stretch>
            <a:fillRect/>
          </a:stretch>
        </p:blipFill>
        <p:spPr>
          <a:xfrm>
            <a:off x="6669743" y="2456296"/>
            <a:ext cx="4093952" cy="3729351"/>
          </a:xfrm>
          <a:prstGeom prst="rect">
            <a:avLst/>
          </a:prstGeom>
        </p:spPr>
      </p:pic>
    </p:spTree>
    <p:extLst>
      <p:ext uri="{BB962C8B-B14F-4D97-AF65-F5344CB8AC3E}">
        <p14:creationId xmlns:p14="http://schemas.microsoft.com/office/powerpoint/2010/main" val="208157260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Active Learning</a:t>
            </a:r>
            <a:endParaRPr kumimoji="1" lang="ja-JP" altLang="en-US" dirty="0"/>
          </a:p>
        </p:txBody>
      </p:sp>
      <p:sp>
        <p:nvSpPr>
          <p:cNvPr id="3" name="Content Placeholder 2"/>
          <p:cNvSpPr>
            <a:spLocks noGrp="1"/>
          </p:cNvSpPr>
          <p:nvPr>
            <p:ph idx="1"/>
          </p:nvPr>
        </p:nvSpPr>
        <p:spPr/>
        <p:txBody>
          <a:bodyPr/>
          <a:lstStyle/>
          <a:p>
            <a:endParaRPr lang="en-US" altLang="ja-JP" dirty="0"/>
          </a:p>
          <a:p>
            <a:r>
              <a:rPr lang="ja-JP" altLang="en-US" dirty="0" smtClean="0"/>
              <a:t>枠組みとしてはどの識別器を利用しても良い</a:t>
            </a:r>
            <a:endParaRPr lang="en-US" altLang="ja-JP" dirty="0" smtClean="0"/>
          </a:p>
          <a:p>
            <a:endParaRPr lang="en-US" altLang="ja-JP" dirty="0" smtClean="0"/>
          </a:p>
          <a:p>
            <a:r>
              <a:rPr lang="ja-JP" altLang="en-US" dirty="0" smtClean="0"/>
              <a:t>本研究では</a:t>
            </a:r>
            <a:r>
              <a:rPr lang="en-US" altLang="ja-JP" b="1" dirty="0" smtClean="0"/>
              <a:t>Random Forest</a:t>
            </a:r>
            <a:r>
              <a:rPr lang="ja-JP" altLang="en-US" dirty="0" smtClean="0"/>
              <a:t>を利用</a:t>
            </a:r>
            <a:endParaRPr lang="en-US" altLang="ja-JP" dirty="0"/>
          </a:p>
          <a:p>
            <a:pPr lvl="1"/>
            <a:r>
              <a:rPr lang="ja-JP" altLang="en-US" dirty="0" smtClean="0"/>
              <a:t>決定木のアンサンブル</a:t>
            </a:r>
            <a:endParaRPr lang="en-US" altLang="ja-JP" dirty="0" smtClean="0"/>
          </a:p>
          <a:p>
            <a:pPr lvl="1"/>
            <a:r>
              <a:rPr lang="ja-JP" altLang="en-US" dirty="0" smtClean="0"/>
              <a:t>各決定木の出力の多数決</a:t>
            </a:r>
            <a:endParaRPr lang="en-US" altLang="ja-JP" dirty="0"/>
          </a:p>
        </p:txBody>
      </p:sp>
      <p:pic>
        <p:nvPicPr>
          <p:cNvPr id="4" name="Picture 3"/>
          <p:cNvPicPr>
            <a:picLocks noChangeAspect="1"/>
          </p:cNvPicPr>
          <p:nvPr/>
        </p:nvPicPr>
        <p:blipFill>
          <a:blip r:embed="rId3"/>
          <a:stretch>
            <a:fillRect/>
          </a:stretch>
        </p:blipFill>
        <p:spPr>
          <a:xfrm>
            <a:off x="6563573" y="3370642"/>
            <a:ext cx="4608571" cy="2410056"/>
          </a:xfrm>
          <a:prstGeom prst="rect">
            <a:avLst/>
          </a:prstGeom>
        </p:spPr>
      </p:pic>
      <p:sp>
        <p:nvSpPr>
          <p:cNvPr id="6" name="TextBox 5"/>
          <p:cNvSpPr txBox="1"/>
          <p:nvPr/>
        </p:nvSpPr>
        <p:spPr>
          <a:xfrm>
            <a:off x="7866533" y="2720612"/>
            <a:ext cx="1338828" cy="369332"/>
          </a:xfrm>
          <a:prstGeom prst="rect">
            <a:avLst/>
          </a:prstGeom>
          <a:noFill/>
        </p:spPr>
        <p:txBody>
          <a:bodyPr wrap="none" rtlCol="0">
            <a:spAutoFit/>
          </a:bodyPr>
          <a:lstStyle/>
          <a:p>
            <a:r>
              <a:rPr kumimoji="1" lang="ja-JP" altLang="en-US" dirty="0" smtClean="0"/>
              <a:t>決定木の例</a:t>
            </a:r>
            <a:endParaRPr kumimoji="1" lang="ja-JP" altLang="en-US" dirty="0"/>
          </a:p>
        </p:txBody>
      </p:sp>
    </p:spTree>
    <p:extLst>
      <p:ext uri="{BB962C8B-B14F-4D97-AF65-F5344CB8AC3E}">
        <p14:creationId xmlns:p14="http://schemas.microsoft.com/office/powerpoint/2010/main" val="1680210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kumimoji="1" lang="en-US" altLang="ja-JP" dirty="0" smtClean="0"/>
              <a:t/>
            </a:r>
            <a:br>
              <a:rPr kumimoji="1" lang="en-US" altLang="ja-JP" dirty="0" smtClean="0"/>
            </a:br>
            <a:r>
              <a:rPr kumimoji="1" lang="ja-JP" altLang="en-US" dirty="0" smtClean="0"/>
              <a:t>概要</a:t>
            </a:r>
            <a:endParaRPr kumimoji="1" lang="ja-JP" altLang="en-US" dirty="0"/>
          </a:p>
        </p:txBody>
      </p:sp>
      <p:sp>
        <p:nvSpPr>
          <p:cNvPr id="3" name="Content Placeholder 2"/>
          <p:cNvSpPr>
            <a:spLocks noGrp="1"/>
          </p:cNvSpPr>
          <p:nvPr>
            <p:ph idx="1"/>
          </p:nvPr>
        </p:nvSpPr>
        <p:spPr/>
        <p:txBody>
          <a:bodyPr>
            <a:normAutofit/>
          </a:bodyPr>
          <a:lstStyle/>
          <a:p>
            <a:pPr marL="108000" indent="0">
              <a:buNone/>
            </a:pPr>
            <a:r>
              <a:rPr lang="ja-JP" altLang="en-US" sz="2400" u="sng" dirty="0" smtClean="0"/>
              <a:t>目的</a:t>
            </a:r>
          </a:p>
          <a:p>
            <a:pPr marL="108000" indent="0">
              <a:buNone/>
            </a:pPr>
            <a:r>
              <a:rPr lang="en-US" altLang="ja-JP" sz="2400" dirty="0" smtClean="0"/>
              <a:t>WSI</a:t>
            </a:r>
            <a:r>
              <a:rPr lang="ja-JP" altLang="en-US" sz="2400" dirty="0" smtClean="0"/>
              <a:t>に含まれる情報を利用して、</a:t>
            </a:r>
            <a:r>
              <a:rPr lang="en-US" altLang="ja-JP" sz="2400" dirty="0" smtClean="0"/>
              <a:t/>
            </a:r>
            <a:br>
              <a:rPr lang="en-US" altLang="ja-JP" sz="2400" dirty="0" smtClean="0"/>
            </a:br>
            <a:r>
              <a:rPr lang="ja-JP" altLang="en-US" sz="2400" b="1" dirty="0" smtClean="0"/>
              <a:t>予後</a:t>
            </a:r>
            <a:r>
              <a:rPr lang="ja-JP" altLang="en-US" sz="2400" b="1" dirty="0"/>
              <a:t>予測</a:t>
            </a:r>
            <a:r>
              <a:rPr lang="ja-JP" altLang="en-US" sz="2400" dirty="0" smtClean="0"/>
              <a:t>や、</a:t>
            </a:r>
            <a:r>
              <a:rPr lang="ja-JP" altLang="en-US" sz="2400" b="1" dirty="0" smtClean="0"/>
              <a:t>表現型</a:t>
            </a:r>
            <a:r>
              <a:rPr lang="ja-JP" altLang="en-US" sz="2400" b="1" dirty="0"/>
              <a:t>と遺伝子発現の相関</a:t>
            </a:r>
            <a:r>
              <a:rPr lang="ja-JP" altLang="en-US" sz="2400" dirty="0" smtClean="0"/>
              <a:t>を解析したい</a:t>
            </a:r>
            <a:endParaRPr kumimoji="1" lang="en-US" altLang="ja-JP" sz="2400" u="sng" dirty="0" smtClean="0"/>
          </a:p>
          <a:p>
            <a:pPr marL="108000" indent="0">
              <a:lnSpc>
                <a:spcPct val="150000"/>
              </a:lnSpc>
              <a:buNone/>
            </a:pPr>
            <a:r>
              <a:rPr kumimoji="1" lang="ja-JP" altLang="en-US" sz="2400" u="sng" dirty="0" smtClean="0"/>
              <a:t>貢献</a:t>
            </a:r>
          </a:p>
          <a:p>
            <a:pPr marL="565200" indent="-457200">
              <a:buFont typeface="+mj-lt"/>
              <a:buAutoNum type="arabicPeriod"/>
            </a:pPr>
            <a:r>
              <a:rPr lang="ja-JP" altLang="en-US" sz="2400" dirty="0" smtClean="0"/>
              <a:t>効率的に</a:t>
            </a:r>
            <a:r>
              <a:rPr lang="en-US" altLang="ja-JP" sz="2400" dirty="0" smtClean="0"/>
              <a:t>WSI</a:t>
            </a:r>
            <a:r>
              <a:rPr lang="ja-JP" altLang="en-US" sz="2400" dirty="0" smtClean="0"/>
              <a:t>中の</a:t>
            </a:r>
            <a:r>
              <a:rPr lang="en-US" altLang="ja-JP" sz="2400" dirty="0" smtClean="0"/>
              <a:t>object (</a:t>
            </a:r>
            <a:r>
              <a:rPr lang="ja-JP" altLang="en-US" sz="2400" dirty="0" smtClean="0"/>
              <a:t>核など</a:t>
            </a:r>
            <a:r>
              <a:rPr lang="en-US" altLang="ja-JP" sz="2400" dirty="0" smtClean="0"/>
              <a:t>)</a:t>
            </a:r>
            <a:r>
              <a:rPr lang="ja-JP" altLang="en-US" sz="2400" dirty="0" smtClean="0"/>
              <a:t>を検出する識別器を学習するために、</a:t>
            </a:r>
            <a:r>
              <a:rPr lang="en-US" altLang="ja-JP" sz="2400" dirty="0" smtClean="0"/>
              <a:t/>
            </a:r>
            <a:br>
              <a:rPr lang="en-US" altLang="ja-JP" sz="2400" dirty="0" smtClean="0"/>
            </a:br>
            <a:r>
              <a:rPr lang="en-US" altLang="ja-JP" sz="2400" b="1" dirty="0" smtClean="0"/>
              <a:t>Active Learning</a:t>
            </a:r>
            <a:r>
              <a:rPr lang="ja-JP" altLang="en-US" sz="2400" dirty="0" smtClean="0"/>
              <a:t>を採用した大規模</a:t>
            </a:r>
            <a:r>
              <a:rPr lang="en-US" altLang="ja-JP" sz="2400" dirty="0" smtClean="0"/>
              <a:t>software “</a:t>
            </a:r>
            <a:r>
              <a:rPr lang="en-US" altLang="ja-JP" sz="2400" dirty="0" err="1" smtClean="0"/>
              <a:t>HistomicsML</a:t>
            </a:r>
            <a:r>
              <a:rPr lang="en-US" altLang="ja-JP" sz="2400" dirty="0" smtClean="0"/>
              <a:t>”</a:t>
            </a:r>
            <a:r>
              <a:rPr lang="ja-JP" altLang="en-US" sz="2400" dirty="0" smtClean="0"/>
              <a:t>を開発し、公開</a:t>
            </a:r>
          </a:p>
          <a:p>
            <a:pPr marL="565200" indent="-457200">
              <a:buFont typeface="+mj-lt"/>
              <a:buAutoNum type="arabicPeriod"/>
            </a:pPr>
            <a:r>
              <a:rPr lang="ja-JP" altLang="en-US" sz="2400" dirty="0" smtClean="0"/>
              <a:t>提案した</a:t>
            </a:r>
            <a:r>
              <a:rPr lang="en-US" altLang="ja-JP" sz="2400" dirty="0" err="1" smtClean="0"/>
              <a:t>HistomicsML</a:t>
            </a:r>
            <a:r>
              <a:rPr lang="ja-JP" altLang="en-US" sz="2400" dirty="0" smtClean="0"/>
              <a:t>を実際に利用し</a:t>
            </a:r>
            <a:r>
              <a:rPr lang="en-US" altLang="ja-JP" sz="2400" dirty="0" smtClean="0"/>
              <a:t>Low Grade </a:t>
            </a:r>
            <a:r>
              <a:rPr lang="en-US" altLang="ja-JP" sz="2400" dirty="0" err="1" smtClean="0"/>
              <a:t>Glioma</a:t>
            </a:r>
            <a:r>
              <a:rPr lang="ja-JP" altLang="en-US" sz="2400" dirty="0" smtClean="0"/>
              <a:t>において予後予測、遺伝子発現解析に有効な定量的指標の開発および検証</a:t>
            </a:r>
          </a:p>
        </p:txBody>
      </p:sp>
    </p:spTree>
    <p:extLst>
      <p:ext uri="{BB962C8B-B14F-4D97-AF65-F5344CB8AC3E}">
        <p14:creationId xmlns:p14="http://schemas.microsoft.com/office/powerpoint/2010/main" val="3793667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smtClean="0"/>
              <a:t>Active Learning </a:t>
            </a:r>
            <a:r>
              <a:rPr kumimoji="1" lang="ja-JP" altLang="en-US" dirty="0" smtClean="0"/>
              <a:t>実験結果</a:t>
            </a:r>
            <a:endParaRPr kumimoji="1" lang="ja-JP" altLang="en-US" dirty="0"/>
          </a:p>
        </p:txBody>
      </p:sp>
      <p:pic>
        <p:nvPicPr>
          <p:cNvPr id="4" name="Content Placeholder 3"/>
          <p:cNvPicPr>
            <a:picLocks noGrp="1" noChangeAspect="1"/>
          </p:cNvPicPr>
          <p:nvPr>
            <p:ph idx="1"/>
          </p:nvPr>
        </p:nvPicPr>
        <p:blipFill>
          <a:blip r:embed="rId2"/>
          <a:stretch>
            <a:fillRect/>
          </a:stretch>
        </p:blipFill>
        <p:spPr>
          <a:xfrm>
            <a:off x="805914" y="2192604"/>
            <a:ext cx="10460038" cy="2872827"/>
          </a:xfrm>
          <a:prstGeom prst="rect">
            <a:avLst/>
          </a:prstGeom>
        </p:spPr>
      </p:pic>
      <p:sp>
        <p:nvSpPr>
          <p:cNvPr id="6" name="Content Placeholder 2"/>
          <p:cNvSpPr txBox="1">
            <a:spLocks/>
          </p:cNvSpPr>
          <p:nvPr/>
        </p:nvSpPr>
        <p:spPr>
          <a:xfrm>
            <a:off x="805914" y="1294237"/>
            <a:ext cx="10461356" cy="2565070"/>
          </a:xfrm>
          <a:prstGeom prst="rect">
            <a:avLst/>
          </a:prstGeom>
        </p:spPr>
        <p:txBody>
          <a:bodyPr vert="horz" lIns="0" tIns="45720" rIns="0" bIns="45720" rtlCol="0">
            <a:normAutofit/>
          </a:bodyPr>
          <a:lstStyle>
            <a:lvl1pPr marL="360000" indent="-252000" algn="l" defTabSz="914400" rtl="0" eaLnBrk="1" latinLnBrk="0" hangingPunct="1">
              <a:lnSpc>
                <a:spcPct val="100000"/>
              </a:lnSpc>
              <a:spcBef>
                <a:spcPts val="1200"/>
              </a:spcBef>
              <a:spcAft>
                <a:spcPts val="200"/>
              </a:spcAft>
              <a:buClr>
                <a:schemeClr val="accent1"/>
              </a:buClr>
              <a:buSzPct val="100000"/>
              <a:buFont typeface="Arial" charset="0"/>
              <a:buChar char="•"/>
              <a:defRPr kumimoji="1" sz="2400" kern="1200">
                <a:solidFill>
                  <a:schemeClr val="tx1">
                    <a:lumMod val="75000"/>
                    <a:lumOff val="25000"/>
                  </a:schemeClr>
                </a:solidFill>
                <a:latin typeface="+mn-lt"/>
                <a:ea typeface="+mn-ea"/>
                <a:cs typeface="+mn-cs"/>
              </a:defRPr>
            </a:lvl1pPr>
            <a:lvl2pPr marL="612000" indent="-252000" algn="l" defTabSz="914400" rtl="0" eaLnBrk="1" latinLnBrk="0" hangingPunct="1">
              <a:lnSpc>
                <a:spcPct val="15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mn-lt"/>
                <a:ea typeface="+mn-ea"/>
                <a:cs typeface="+mn-cs"/>
              </a:defRPr>
            </a:lvl2pPr>
            <a:lvl3pPr marL="828000" indent="-288000" algn="l" defTabSz="914400" rtl="0" eaLnBrk="1" latinLnBrk="0" hangingPunct="1">
              <a:lnSpc>
                <a:spcPct val="15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mn-lt"/>
                <a:ea typeface="+mn-ea"/>
                <a:cs typeface="+mn-cs"/>
              </a:defRPr>
            </a:lvl3pPr>
            <a:lvl4pPr marL="864000"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1600" kern="1200">
                <a:solidFill>
                  <a:schemeClr val="tx1">
                    <a:lumMod val="75000"/>
                    <a:lumOff val="25000"/>
                  </a:schemeClr>
                </a:solidFill>
                <a:latin typeface="+mn-lt"/>
                <a:ea typeface="+mn-ea"/>
                <a:cs typeface="+mn-cs"/>
              </a:defRPr>
            </a:lvl4pPr>
            <a:lvl5pPr marL="1080000"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a:lstStyle>
          <a:p>
            <a:r>
              <a:rPr lang="en-US" altLang="ja-JP" dirty="0" smtClean="0"/>
              <a:t>67 slides (2479 cell nuclei) </a:t>
            </a:r>
            <a:r>
              <a:rPr lang="ja-JP" altLang="en-US" dirty="0" smtClean="0"/>
              <a:t>で検証</a:t>
            </a:r>
            <a:endParaRPr lang="en-US" altLang="ja-JP" dirty="0" smtClean="0"/>
          </a:p>
          <a:p>
            <a:endParaRPr lang="en-US" altLang="ja-JP" dirty="0" smtClean="0"/>
          </a:p>
          <a:p>
            <a:endParaRPr lang="ja-JP" altLang="en-US" dirty="0"/>
          </a:p>
        </p:txBody>
      </p:sp>
    </p:spTree>
    <p:extLst>
      <p:ext uri="{BB962C8B-B14F-4D97-AF65-F5344CB8AC3E}">
        <p14:creationId xmlns:p14="http://schemas.microsoft.com/office/powerpoint/2010/main" val="5878331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smtClean="0"/>
              <a:t>Active Learning </a:t>
            </a:r>
            <a:r>
              <a:rPr kumimoji="1" lang="ja-JP" altLang="en-US" dirty="0" smtClean="0"/>
              <a:t>実験結果</a:t>
            </a:r>
            <a:endParaRPr kumimoji="1" lang="ja-JP" altLang="en-US" dirty="0"/>
          </a:p>
        </p:txBody>
      </p:sp>
      <p:sp>
        <p:nvSpPr>
          <p:cNvPr id="3" name="Content Placeholder 2"/>
          <p:cNvSpPr>
            <a:spLocks noGrp="1"/>
          </p:cNvSpPr>
          <p:nvPr>
            <p:ph idx="1"/>
          </p:nvPr>
        </p:nvSpPr>
        <p:spPr/>
        <p:txBody>
          <a:bodyPr>
            <a:normAutofit lnSpcReduction="10000"/>
          </a:bodyPr>
          <a:lstStyle/>
          <a:p>
            <a:r>
              <a:rPr lang="en-US" altLang="ja-JP" dirty="0" smtClean="0"/>
              <a:t>27 </a:t>
            </a:r>
            <a:r>
              <a:rPr lang="en-US" altLang="ja-JP" dirty="0"/>
              <a:t>iteration 135 </a:t>
            </a:r>
            <a:r>
              <a:rPr lang="en-US" altLang="ja-JP" dirty="0" smtClean="0"/>
              <a:t>samples</a:t>
            </a:r>
            <a:r>
              <a:rPr lang="ja-JP" altLang="en-US" dirty="0" smtClean="0"/>
              <a:t>だけでかなりいい成績</a:t>
            </a:r>
            <a:endParaRPr lang="en-US" altLang="ja-JP" dirty="0" smtClean="0"/>
          </a:p>
          <a:p>
            <a:pPr lvl="1"/>
            <a:r>
              <a:rPr lang="ja-JP" altLang="en-US" dirty="0" smtClean="0"/>
              <a:t>しかし最初の</a:t>
            </a:r>
            <a:r>
              <a:rPr lang="en-US" altLang="ja-JP" dirty="0" smtClean="0"/>
              <a:t>8sample</a:t>
            </a:r>
            <a:r>
              <a:rPr lang="ja-JP" altLang="en-US" dirty="0" smtClean="0"/>
              <a:t>だけで</a:t>
            </a:r>
            <a:r>
              <a:rPr lang="en-US" altLang="ja-JP" dirty="0" smtClean="0"/>
              <a:t>AUC 0.92</a:t>
            </a:r>
            <a:r>
              <a:rPr lang="ja-JP" altLang="en-US" dirty="0" smtClean="0"/>
              <a:t>だったらしく割と簡単なタスクだと予想される</a:t>
            </a:r>
            <a:endParaRPr lang="en-US" altLang="ja-JP" dirty="0" smtClean="0"/>
          </a:p>
          <a:p>
            <a:pPr lvl="1"/>
            <a:endParaRPr lang="ja-JP" altLang="en-US" dirty="0" smtClean="0"/>
          </a:p>
          <a:p>
            <a:r>
              <a:rPr lang="ja-JP" altLang="en-US" dirty="0" smtClean="0"/>
              <a:t>データが増えると時間はどう変化するか</a:t>
            </a:r>
            <a:endParaRPr lang="en-US" altLang="ja-JP" dirty="0"/>
          </a:p>
          <a:p>
            <a:pPr lvl="1"/>
            <a:r>
              <a:rPr lang="en-US" altLang="ja-JP" dirty="0" smtClean="0"/>
              <a:t>5.5 million objects</a:t>
            </a:r>
            <a:r>
              <a:rPr lang="ja-JP" altLang="en-US" dirty="0" smtClean="0"/>
              <a:t>増える毎に</a:t>
            </a:r>
            <a:r>
              <a:rPr lang="en-US" altLang="ja-JP" dirty="0" smtClean="0"/>
              <a:t>1</a:t>
            </a:r>
            <a:r>
              <a:rPr lang="ja-JP" altLang="en-US" dirty="0" smtClean="0"/>
              <a:t>秒</a:t>
            </a:r>
            <a:r>
              <a:rPr lang="en-US" altLang="ja-JP" dirty="0" smtClean="0"/>
              <a:t> </a:t>
            </a:r>
            <a:r>
              <a:rPr lang="ja-JP" altLang="en-US" dirty="0" smtClean="0"/>
              <a:t>線形に増加</a:t>
            </a:r>
            <a:r>
              <a:rPr lang="en-US" altLang="ja-JP" dirty="0" smtClean="0"/>
              <a:t> (24</a:t>
            </a:r>
            <a:r>
              <a:rPr lang="ja-JP" altLang="en-US" dirty="0" smtClean="0"/>
              <a:t>コア</a:t>
            </a:r>
            <a:r>
              <a:rPr lang="en-US" altLang="ja-JP" dirty="0" smtClean="0"/>
              <a:t>)</a:t>
            </a:r>
          </a:p>
          <a:p>
            <a:pPr lvl="1"/>
            <a:r>
              <a:rPr lang="ja-JP" altLang="en-US" dirty="0" smtClean="0"/>
              <a:t>すなわち</a:t>
            </a:r>
            <a:r>
              <a:rPr lang="en-US" altLang="ja-JP" dirty="0" smtClean="0"/>
              <a:t> 360 million objects</a:t>
            </a:r>
            <a:r>
              <a:rPr lang="ja-JP" altLang="en-US" dirty="0" smtClean="0"/>
              <a:t>だと大体</a:t>
            </a:r>
            <a:r>
              <a:rPr lang="en-US" altLang="ja-JP" dirty="0" smtClean="0"/>
              <a:t>1</a:t>
            </a:r>
            <a:r>
              <a:rPr lang="ja-JP" altLang="en-US" dirty="0" smtClean="0"/>
              <a:t>サイクルに</a:t>
            </a:r>
            <a:r>
              <a:rPr lang="en-US" altLang="ja-JP" dirty="0" smtClean="0"/>
              <a:t>1</a:t>
            </a:r>
            <a:r>
              <a:rPr lang="ja-JP" altLang="en-US" dirty="0" smtClean="0"/>
              <a:t>分程度</a:t>
            </a:r>
            <a:r>
              <a:rPr lang="en-US" altLang="ja-JP" dirty="0" smtClean="0"/>
              <a:t> &lt;- </a:t>
            </a:r>
            <a:r>
              <a:rPr lang="ja-JP" altLang="en-US" dirty="0" smtClean="0"/>
              <a:t>すごい！！！</a:t>
            </a:r>
            <a:endParaRPr lang="en-US" altLang="ja-JP" dirty="0" smtClean="0"/>
          </a:p>
          <a:p>
            <a:pPr lvl="1"/>
            <a:endParaRPr lang="en-US" altLang="ja-JP" dirty="0"/>
          </a:p>
          <a:p>
            <a:r>
              <a:rPr kumimoji="1" lang="ja-JP" altLang="en-US" dirty="0" smtClean="0"/>
              <a:t>また、</a:t>
            </a:r>
            <a:r>
              <a:rPr kumimoji="1" lang="en-US" altLang="ja-JP" dirty="0" smtClean="0"/>
              <a:t>mRNA</a:t>
            </a:r>
            <a:r>
              <a:rPr kumimoji="1" lang="ja-JP" altLang="en-US" dirty="0" smtClean="0"/>
              <a:t>の発現での検証の結果、</a:t>
            </a:r>
            <a:r>
              <a:rPr kumimoji="1" lang="en-US" altLang="ja-JP" dirty="0" smtClean="0"/>
              <a:t>PECAM1</a:t>
            </a:r>
            <a:r>
              <a:rPr kumimoji="1" lang="ja-JP" altLang="en-US" dirty="0" smtClean="0"/>
              <a:t>と</a:t>
            </a:r>
            <a:r>
              <a:rPr kumimoji="1" lang="en-US" altLang="ja-JP" dirty="0" smtClean="0"/>
              <a:t>VECN</a:t>
            </a:r>
            <a:r>
              <a:rPr kumimoji="1" lang="ja-JP" altLang="en-US" dirty="0" smtClean="0"/>
              <a:t>の量</a:t>
            </a:r>
            <a:r>
              <a:rPr kumimoji="1" lang="en-US" altLang="ja-JP" dirty="0" smtClean="0"/>
              <a:t>(?)</a:t>
            </a:r>
            <a:r>
              <a:rPr kumimoji="1" lang="ja-JP" altLang="en-US" dirty="0" smtClean="0"/>
              <a:t>が見事に相関したらしい</a:t>
            </a:r>
            <a:r>
              <a:rPr kumimoji="1" lang="en-US" altLang="ja-JP" dirty="0" smtClean="0"/>
              <a:t> (</a:t>
            </a:r>
            <a:r>
              <a:rPr lang="en-US" altLang="ja-JP" dirty="0" smtClean="0"/>
              <a:t>Spearman </a:t>
            </a:r>
            <a:r>
              <a:rPr lang="en-US" altLang="ja-JP" dirty="0"/>
              <a:t>rho=0.24, p=1.27e-7</a:t>
            </a:r>
            <a:r>
              <a:rPr lang="en-US" altLang="ja-JP" dirty="0" smtClean="0"/>
              <a:t>)</a:t>
            </a:r>
            <a:endParaRPr kumimoji="1" lang="ja-JP" altLang="en-US" dirty="0"/>
          </a:p>
        </p:txBody>
      </p:sp>
    </p:spTree>
    <p:extLst>
      <p:ext uri="{BB962C8B-B14F-4D97-AF65-F5344CB8AC3E}">
        <p14:creationId xmlns:p14="http://schemas.microsoft.com/office/powerpoint/2010/main" val="51250852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smtClean="0"/>
              <a:t>VECN</a:t>
            </a:r>
            <a:r>
              <a:rPr kumimoji="1" lang="ja-JP" altLang="en-US" dirty="0" smtClean="0"/>
              <a:t>を識別できることがわかった</a:t>
            </a:r>
            <a:r>
              <a:rPr kumimoji="1" lang="en-US" altLang="ja-JP" dirty="0" smtClean="0"/>
              <a:t>!</a:t>
            </a:r>
            <a:endParaRPr kumimoji="1" lang="ja-JP" altLang="en-US" dirty="0"/>
          </a:p>
        </p:txBody>
      </p:sp>
      <p:sp>
        <p:nvSpPr>
          <p:cNvPr id="3" name="Content Placeholder 2"/>
          <p:cNvSpPr>
            <a:spLocks noGrp="1"/>
          </p:cNvSpPr>
          <p:nvPr>
            <p:ph idx="1"/>
          </p:nvPr>
        </p:nvSpPr>
        <p:spPr/>
        <p:txBody>
          <a:bodyPr>
            <a:normAutofit/>
          </a:bodyPr>
          <a:lstStyle/>
          <a:p>
            <a:pPr marL="108000" indent="0">
              <a:buNone/>
            </a:pPr>
            <a:r>
              <a:rPr lang="en-US" altLang="ja-JP" dirty="0" smtClean="0"/>
              <a:t>LGG</a:t>
            </a:r>
            <a:r>
              <a:rPr lang="ja-JP" altLang="en-US" dirty="0" smtClean="0"/>
              <a:t>の</a:t>
            </a:r>
            <a:r>
              <a:rPr lang="en-US" altLang="ja-JP" dirty="0" smtClean="0"/>
              <a:t>WSI</a:t>
            </a:r>
            <a:r>
              <a:rPr lang="ja-JP" altLang="en-US" dirty="0" smtClean="0"/>
              <a:t>に含まれる微小</a:t>
            </a:r>
            <a:r>
              <a:rPr lang="ja-JP" altLang="en-US" dirty="0"/>
              <a:t>血管構造の表現型を記述するため</a:t>
            </a:r>
            <a:r>
              <a:rPr lang="ja-JP" altLang="en-US" dirty="0" smtClean="0"/>
              <a:t>の</a:t>
            </a:r>
            <a:r>
              <a:rPr lang="en-US" altLang="ja-JP" dirty="0" smtClean="0"/>
              <a:t/>
            </a:r>
            <a:br>
              <a:rPr lang="en-US" altLang="ja-JP" dirty="0" smtClean="0"/>
            </a:br>
            <a:r>
              <a:rPr lang="ja-JP" altLang="en-US" dirty="0" smtClean="0"/>
              <a:t>定量的</a:t>
            </a:r>
            <a:r>
              <a:rPr lang="ja-JP" altLang="en-US" dirty="0"/>
              <a:t>測定</a:t>
            </a:r>
            <a:r>
              <a:rPr lang="ja-JP" altLang="en-US" dirty="0" smtClean="0"/>
              <a:t>基準の開発および検証</a:t>
            </a:r>
            <a:endParaRPr lang="en-US" altLang="ja-JP" dirty="0" smtClean="0"/>
          </a:p>
          <a:p>
            <a:r>
              <a:rPr lang="en-US" altLang="ja-JP" dirty="0"/>
              <a:t>Hypertrophy </a:t>
            </a:r>
            <a:r>
              <a:rPr lang="en-US" altLang="ja-JP" dirty="0" smtClean="0"/>
              <a:t>Index (HI)</a:t>
            </a:r>
          </a:p>
          <a:p>
            <a:pPr lvl="1"/>
            <a:r>
              <a:rPr lang="ja-JP" altLang="en-US" dirty="0" smtClean="0"/>
              <a:t>スライド全体で微小</a:t>
            </a:r>
            <a:r>
              <a:rPr lang="ja-JP" altLang="en-US" dirty="0"/>
              <a:t>血管</a:t>
            </a:r>
            <a:r>
              <a:rPr lang="ja-JP" altLang="en-US" dirty="0" smtClean="0"/>
              <a:t>肥大がどれだけ起こってるかのスコア値</a:t>
            </a:r>
            <a:endParaRPr lang="en-US" altLang="ja-JP" dirty="0" smtClean="0"/>
          </a:p>
          <a:p>
            <a:r>
              <a:rPr lang="en-US" altLang="ja-JP" dirty="0"/>
              <a:t>Clustering Index (CI)</a:t>
            </a:r>
            <a:endParaRPr lang="en-US" altLang="ja-JP" dirty="0" smtClean="0"/>
          </a:p>
          <a:p>
            <a:pPr lvl="1"/>
            <a:r>
              <a:rPr lang="ja-JP" altLang="en-US" dirty="0" smtClean="0"/>
              <a:t>スライド全体で微小血管の</a:t>
            </a:r>
            <a:r>
              <a:rPr lang="ja-JP" altLang="en-US" dirty="0"/>
              <a:t>局所的</a:t>
            </a:r>
            <a:r>
              <a:rPr lang="ja-JP" altLang="en-US" dirty="0" smtClean="0"/>
              <a:t>増殖がどれだけ起こっているかのスコア値</a:t>
            </a:r>
            <a:endParaRPr lang="en-US" altLang="ja-JP" dirty="0" smtClean="0"/>
          </a:p>
          <a:p>
            <a:endParaRPr kumimoji="1" lang="en-US" altLang="ja-JP" dirty="0"/>
          </a:p>
        </p:txBody>
      </p:sp>
    </p:spTree>
    <p:extLst>
      <p:ext uri="{BB962C8B-B14F-4D97-AF65-F5344CB8AC3E}">
        <p14:creationId xmlns:p14="http://schemas.microsoft.com/office/powerpoint/2010/main" val="185956318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a:t>Hypertrophy </a:t>
            </a:r>
            <a:r>
              <a:rPr lang="en-US" altLang="ja-JP" dirty="0" smtClean="0"/>
              <a:t>Index (HI)</a:t>
            </a:r>
            <a:endParaRPr kumimoji="1" lang="ja-JP" altLang="en-US" dirty="0"/>
          </a:p>
        </p:txBody>
      </p:sp>
      <p:sp>
        <p:nvSpPr>
          <p:cNvPr id="3" name="Content Placeholder 2"/>
          <p:cNvSpPr>
            <a:spLocks noGrp="1"/>
          </p:cNvSpPr>
          <p:nvPr>
            <p:ph idx="1"/>
          </p:nvPr>
        </p:nvSpPr>
        <p:spPr/>
        <p:txBody>
          <a:bodyPr>
            <a:normAutofit/>
          </a:bodyPr>
          <a:lstStyle/>
          <a:p>
            <a:r>
              <a:rPr lang="en-US" altLang="ja-JP" dirty="0" smtClean="0"/>
              <a:t>VECN</a:t>
            </a:r>
            <a:r>
              <a:rPr lang="ja-JP" altLang="en-US" dirty="0"/>
              <a:t>形態の連続体を表すために</a:t>
            </a:r>
            <a:r>
              <a:rPr lang="ja-JP" altLang="en-US" dirty="0" smtClean="0"/>
              <a:t>、</a:t>
            </a:r>
            <a:r>
              <a:rPr lang="en-US" altLang="ja-JP" dirty="0" smtClean="0"/>
              <a:t/>
            </a:r>
            <a:br>
              <a:rPr lang="en-US" altLang="ja-JP" dirty="0" smtClean="0"/>
            </a:br>
            <a:r>
              <a:rPr lang="ja-JP" altLang="en-US" dirty="0" smtClean="0"/>
              <a:t>非線形</a:t>
            </a:r>
            <a:r>
              <a:rPr lang="ja-JP" altLang="en-US" dirty="0"/>
              <a:t>モデルを用いて核肥大を</a:t>
            </a:r>
            <a:r>
              <a:rPr lang="ja-JP" altLang="en-US" dirty="0" smtClean="0"/>
              <a:t>スコア付け</a:t>
            </a:r>
            <a:r>
              <a:rPr lang="en-US" altLang="ja-JP" dirty="0" smtClean="0"/>
              <a:t> (</a:t>
            </a:r>
            <a:r>
              <a:rPr lang="ja-JP" altLang="en-US" dirty="0" smtClean="0"/>
              <a:t>核ごと）</a:t>
            </a:r>
            <a:endParaRPr lang="en-US" altLang="ja-JP" dirty="0" smtClean="0"/>
          </a:p>
          <a:p>
            <a:r>
              <a:rPr lang="en-US" altLang="ja-JP" dirty="0" smtClean="0"/>
              <a:t>WSI</a:t>
            </a:r>
            <a:r>
              <a:rPr lang="ja-JP" altLang="en-US" dirty="0" smtClean="0"/>
              <a:t>レベル</a:t>
            </a:r>
            <a:r>
              <a:rPr lang="ja-JP" altLang="en-US" dirty="0"/>
              <a:t>での</a:t>
            </a:r>
            <a:r>
              <a:rPr lang="ja-JP" altLang="en-US" dirty="0" smtClean="0"/>
              <a:t>肥大スコアを</a:t>
            </a:r>
            <a:r>
              <a:rPr lang="ja-JP" altLang="en-US" dirty="0"/>
              <a:t>要約</a:t>
            </a:r>
            <a:r>
              <a:rPr lang="ja-JP" altLang="en-US" dirty="0" smtClean="0"/>
              <a:t>して</a:t>
            </a:r>
            <a:r>
              <a:rPr lang="en-US" altLang="ja-JP" dirty="0"/>
              <a:t>HI</a:t>
            </a:r>
            <a:r>
              <a:rPr lang="ja-JP" altLang="en-US" dirty="0"/>
              <a:t>を</a:t>
            </a:r>
            <a:r>
              <a:rPr lang="ja-JP" altLang="en-US" dirty="0" smtClean="0"/>
              <a:t>計算</a:t>
            </a:r>
            <a:r>
              <a:rPr lang="en-US" altLang="ja-JP" dirty="0" smtClean="0"/>
              <a:t>	</a:t>
            </a:r>
          </a:p>
          <a:p>
            <a:endParaRPr lang="en-US" altLang="ja-JP" dirty="0"/>
          </a:p>
        </p:txBody>
      </p:sp>
      <p:pic>
        <p:nvPicPr>
          <p:cNvPr id="5" name="Picture 4"/>
          <p:cNvPicPr>
            <a:picLocks noChangeAspect="1"/>
          </p:cNvPicPr>
          <p:nvPr/>
        </p:nvPicPr>
        <p:blipFill>
          <a:blip r:embed="rId3"/>
          <a:stretch>
            <a:fillRect/>
          </a:stretch>
        </p:blipFill>
        <p:spPr>
          <a:xfrm>
            <a:off x="1586089" y="3324537"/>
            <a:ext cx="8577943" cy="2844800"/>
          </a:xfrm>
          <a:prstGeom prst="rect">
            <a:avLst/>
          </a:prstGeom>
        </p:spPr>
      </p:pic>
    </p:spTree>
    <p:extLst>
      <p:ext uri="{BB962C8B-B14F-4D97-AF65-F5344CB8AC3E}">
        <p14:creationId xmlns:p14="http://schemas.microsoft.com/office/powerpoint/2010/main" val="16468246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ja-JP" dirty="0"/>
              <a:t>Clustering Index (CI</a:t>
            </a:r>
            <a:r>
              <a:rPr lang="en-US" altLang="ja-JP" dirty="0" smtClean="0"/>
              <a:t>)</a:t>
            </a:r>
            <a:endParaRPr kumimoji="1" lang="ja-JP" altLang="en-US" dirty="0"/>
          </a:p>
        </p:txBody>
      </p:sp>
      <p:sp>
        <p:nvSpPr>
          <p:cNvPr id="3" name="Content Placeholder 2"/>
          <p:cNvSpPr>
            <a:spLocks noGrp="1"/>
          </p:cNvSpPr>
          <p:nvPr>
            <p:ph idx="1"/>
          </p:nvPr>
        </p:nvSpPr>
        <p:spPr/>
        <p:txBody>
          <a:bodyPr/>
          <a:lstStyle/>
          <a:p>
            <a:r>
              <a:rPr lang="ja-JP" altLang="en-US" dirty="0" smtClean="0"/>
              <a:t>各</a:t>
            </a:r>
            <a:r>
              <a:rPr lang="en-US" altLang="ja-JP" dirty="0" smtClean="0"/>
              <a:t>VEC</a:t>
            </a:r>
            <a:r>
              <a:rPr lang="ja-JP" altLang="en-US" dirty="0"/>
              <a:t>核を中心とする</a:t>
            </a:r>
            <a:r>
              <a:rPr lang="en-US" altLang="ja-JP" dirty="0"/>
              <a:t>50</a:t>
            </a:r>
            <a:r>
              <a:rPr lang="ja-JP" altLang="en-US" dirty="0"/>
              <a:t>ミクロン半径内の</a:t>
            </a:r>
            <a:r>
              <a:rPr lang="en-US" altLang="ja-JP" dirty="0"/>
              <a:t>VECN</a:t>
            </a:r>
            <a:r>
              <a:rPr lang="ja-JP" altLang="en-US" dirty="0"/>
              <a:t>の</a:t>
            </a:r>
            <a:r>
              <a:rPr lang="ja-JP" altLang="en-US" dirty="0" smtClean="0"/>
              <a:t>平均数</a:t>
            </a:r>
            <a:endParaRPr kumimoji="1" lang="ja-JP" altLang="en-US" dirty="0"/>
          </a:p>
        </p:txBody>
      </p:sp>
      <p:pic>
        <p:nvPicPr>
          <p:cNvPr id="4" name="Picture 3"/>
          <p:cNvPicPr>
            <a:picLocks noChangeAspect="1"/>
          </p:cNvPicPr>
          <p:nvPr/>
        </p:nvPicPr>
        <p:blipFill>
          <a:blip r:embed="rId3"/>
          <a:stretch>
            <a:fillRect/>
          </a:stretch>
        </p:blipFill>
        <p:spPr>
          <a:xfrm>
            <a:off x="2245658" y="1956091"/>
            <a:ext cx="7001837" cy="818192"/>
          </a:xfrm>
          <a:prstGeom prst="rect">
            <a:avLst/>
          </a:prstGeom>
        </p:spPr>
      </p:pic>
      <p:pic>
        <p:nvPicPr>
          <p:cNvPr id="5" name="Picture 4"/>
          <p:cNvPicPr>
            <a:picLocks noChangeAspect="1"/>
          </p:cNvPicPr>
          <p:nvPr/>
        </p:nvPicPr>
        <p:blipFill>
          <a:blip r:embed="rId4"/>
          <a:stretch>
            <a:fillRect/>
          </a:stretch>
        </p:blipFill>
        <p:spPr>
          <a:xfrm>
            <a:off x="1575366" y="3146143"/>
            <a:ext cx="8818065" cy="2913928"/>
          </a:xfrm>
          <a:prstGeom prst="rect">
            <a:avLst/>
          </a:prstGeom>
        </p:spPr>
      </p:pic>
    </p:spTree>
    <p:extLst>
      <p:ext uri="{BB962C8B-B14F-4D97-AF65-F5344CB8AC3E}">
        <p14:creationId xmlns:p14="http://schemas.microsoft.com/office/powerpoint/2010/main" val="167743346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kumimoji="1" lang="en-US" altLang="ja-JP" dirty="0" err="1" smtClean="0"/>
              <a:t>Glioma</a:t>
            </a:r>
            <a:r>
              <a:rPr kumimoji="1" lang="en-US" altLang="ja-JP" dirty="0" smtClean="0"/>
              <a:t> (</a:t>
            </a:r>
            <a:r>
              <a:rPr kumimoji="1" lang="ja-JP" altLang="en-US" dirty="0" smtClean="0"/>
              <a:t>神経膠腫</a:t>
            </a:r>
            <a:r>
              <a:rPr kumimoji="1" lang="en-US" altLang="ja-JP" dirty="0" smtClean="0"/>
              <a:t>) </a:t>
            </a:r>
            <a:r>
              <a:rPr kumimoji="1" lang="ja-JP" altLang="en-US" dirty="0" smtClean="0"/>
              <a:t>の分類</a:t>
            </a:r>
            <a:endParaRPr kumimoji="1" lang="ja-JP" altLang="en-US" dirty="0"/>
          </a:p>
        </p:txBody>
      </p:sp>
      <p:sp>
        <p:nvSpPr>
          <p:cNvPr id="3" name="Content Placeholder 2"/>
          <p:cNvSpPr>
            <a:spLocks noGrp="1"/>
          </p:cNvSpPr>
          <p:nvPr>
            <p:ph idx="1"/>
          </p:nvPr>
        </p:nvSpPr>
        <p:spPr/>
        <p:txBody>
          <a:bodyPr>
            <a:normAutofit/>
          </a:bodyPr>
          <a:lstStyle/>
          <a:p>
            <a:pPr marL="565200" lvl="1" indent="-457200">
              <a:lnSpc>
                <a:spcPct val="100000"/>
              </a:lnSpc>
              <a:spcBef>
                <a:spcPts val="1200"/>
              </a:spcBef>
              <a:spcAft>
                <a:spcPts val="200"/>
              </a:spcAft>
              <a:buSzPct val="100000"/>
              <a:buFont typeface="+mj-lt"/>
              <a:buAutoNum type="arabicPeriod"/>
            </a:pPr>
            <a:r>
              <a:rPr lang="ja-JP" altLang="en-US" dirty="0" smtClean="0"/>
              <a:t>分子サブタイプ</a:t>
            </a:r>
            <a:r>
              <a:rPr lang="en-US" altLang="ja-JP" dirty="0" smtClean="0"/>
              <a:t/>
            </a:r>
            <a:br>
              <a:rPr lang="en-US" altLang="ja-JP" dirty="0" smtClean="0"/>
            </a:br>
            <a:r>
              <a:rPr lang="en-US" altLang="ja-JP" dirty="0" smtClean="0"/>
              <a:t>(</a:t>
            </a:r>
            <a:r>
              <a:rPr lang="en-US" altLang="ja-JP" dirty="0"/>
              <a:t>IDH</a:t>
            </a:r>
            <a:r>
              <a:rPr lang="ja-JP" altLang="en-US" dirty="0"/>
              <a:t>突然変異</a:t>
            </a:r>
            <a:r>
              <a:rPr lang="ja-JP" altLang="en-US" dirty="0" smtClean="0"/>
              <a:t>、染色体</a:t>
            </a:r>
            <a:r>
              <a:rPr lang="en-US" altLang="ja-JP" dirty="0"/>
              <a:t>1p</a:t>
            </a:r>
            <a:r>
              <a:rPr lang="ja-JP" altLang="en-US" dirty="0"/>
              <a:t>および</a:t>
            </a:r>
            <a:r>
              <a:rPr lang="en-US" altLang="ja-JP" dirty="0"/>
              <a:t>19q</a:t>
            </a:r>
            <a:r>
              <a:rPr lang="ja-JP" altLang="en-US" dirty="0"/>
              <a:t>の同時欠失など</a:t>
            </a:r>
            <a:r>
              <a:rPr lang="en-US" altLang="ja-JP" dirty="0" smtClean="0"/>
              <a:t>),</a:t>
            </a:r>
          </a:p>
          <a:p>
            <a:pPr marL="565200" lvl="1" indent="-457200">
              <a:lnSpc>
                <a:spcPct val="100000"/>
              </a:lnSpc>
              <a:spcBef>
                <a:spcPts val="1200"/>
              </a:spcBef>
              <a:spcAft>
                <a:spcPts val="200"/>
              </a:spcAft>
              <a:buSzPct val="100000"/>
              <a:buFont typeface="+mj-lt"/>
              <a:buAutoNum type="arabicPeriod"/>
            </a:pPr>
            <a:r>
              <a:rPr lang="en-US" altLang="ja-JP" dirty="0" smtClean="0"/>
              <a:t>Grade</a:t>
            </a:r>
          </a:p>
          <a:p>
            <a:pPr marL="565200" lvl="1" indent="-457200">
              <a:lnSpc>
                <a:spcPct val="100000"/>
              </a:lnSpc>
              <a:spcBef>
                <a:spcPts val="1200"/>
              </a:spcBef>
              <a:spcAft>
                <a:spcPts val="200"/>
              </a:spcAft>
              <a:buSzPct val="100000"/>
              <a:buFont typeface="+mj-lt"/>
              <a:buAutoNum type="arabicPeriod"/>
            </a:pPr>
            <a:r>
              <a:rPr lang="ja-JP" altLang="en-US" dirty="0" smtClean="0"/>
              <a:t>年齢</a:t>
            </a:r>
            <a:endParaRPr lang="en-US" altLang="ja-JP" dirty="0" smtClean="0"/>
          </a:p>
          <a:p>
            <a:pPr marL="108000" lvl="1" indent="0">
              <a:lnSpc>
                <a:spcPct val="100000"/>
              </a:lnSpc>
              <a:spcBef>
                <a:spcPts val="1200"/>
              </a:spcBef>
              <a:spcAft>
                <a:spcPts val="200"/>
              </a:spcAft>
              <a:buSzPct val="100000"/>
              <a:buNone/>
            </a:pPr>
            <a:r>
              <a:rPr lang="ja-JP" altLang="en-US" dirty="0" smtClean="0"/>
              <a:t>に依存し、</a:t>
            </a:r>
            <a:r>
              <a:rPr lang="en-US" altLang="ja-JP" dirty="0"/>
              <a:t> </a:t>
            </a:r>
            <a:r>
              <a:rPr lang="ja-JP" altLang="en-US" dirty="0" smtClean="0"/>
              <a:t>生存</a:t>
            </a:r>
            <a:r>
              <a:rPr lang="ja-JP" altLang="en-US" dirty="0"/>
              <a:t>期間やそのばらつきがかなり</a:t>
            </a:r>
            <a:r>
              <a:rPr lang="ja-JP" altLang="en-US" dirty="0" smtClean="0"/>
              <a:t>異なる</a:t>
            </a:r>
            <a:endParaRPr lang="en-US" altLang="ja-JP" dirty="0" smtClean="0"/>
          </a:p>
          <a:p>
            <a:endParaRPr lang="en-US" altLang="ja-JP" dirty="0" smtClean="0"/>
          </a:p>
          <a:p>
            <a:r>
              <a:rPr lang="en-US" altLang="ja-JP" dirty="0" smtClean="0"/>
              <a:t>Low </a:t>
            </a:r>
            <a:r>
              <a:rPr lang="en-US" altLang="ja-JP" dirty="0"/>
              <a:t>G</a:t>
            </a:r>
            <a:r>
              <a:rPr lang="en-US" altLang="ja-JP" dirty="0" smtClean="0"/>
              <a:t>rade </a:t>
            </a:r>
            <a:r>
              <a:rPr lang="en-US" altLang="ja-JP" dirty="0" err="1" smtClean="0"/>
              <a:t>Glioma</a:t>
            </a:r>
            <a:r>
              <a:rPr lang="en-US" altLang="ja-JP" dirty="0"/>
              <a:t> </a:t>
            </a:r>
            <a:r>
              <a:rPr lang="en-US" altLang="ja-JP" dirty="0" smtClean="0"/>
              <a:t>-&gt; </a:t>
            </a:r>
            <a:r>
              <a:rPr lang="ja-JP" altLang="en-US" dirty="0" smtClean="0"/>
              <a:t>上記の</a:t>
            </a:r>
            <a:r>
              <a:rPr lang="en-US" altLang="ja-JP" dirty="0" smtClean="0"/>
              <a:t>grade</a:t>
            </a:r>
            <a:r>
              <a:rPr lang="ja-JP" altLang="en-US" dirty="0" smtClean="0"/>
              <a:t>が低いものを指す</a:t>
            </a:r>
          </a:p>
          <a:p>
            <a:r>
              <a:rPr lang="en-US" altLang="ja-JP" dirty="0" smtClean="0"/>
              <a:t>Diffuse </a:t>
            </a:r>
            <a:r>
              <a:rPr lang="en-US" altLang="ja-JP" dirty="0" err="1" smtClean="0"/>
              <a:t>Glioma</a:t>
            </a:r>
            <a:r>
              <a:rPr lang="en-US" altLang="ja-JP" dirty="0" smtClean="0"/>
              <a:t> -&gt; </a:t>
            </a:r>
            <a:r>
              <a:rPr lang="ja-JP" altLang="en-US" dirty="0" smtClean="0"/>
              <a:t>最も一般的なもので一様に致死的</a:t>
            </a:r>
            <a:endParaRPr lang="en-US" altLang="ja-JP" dirty="0" smtClean="0"/>
          </a:p>
        </p:txBody>
      </p:sp>
    </p:spTree>
    <p:extLst>
      <p:ext uri="{BB962C8B-B14F-4D97-AF65-F5344CB8AC3E}">
        <p14:creationId xmlns:p14="http://schemas.microsoft.com/office/powerpoint/2010/main" val="153635930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a:t>CI, HI </a:t>
            </a:r>
            <a:r>
              <a:rPr lang="ja-JP" altLang="en-US" dirty="0"/>
              <a:t>検証</a:t>
            </a:r>
            <a:endParaRPr kumimoji="1" lang="ja-JP" altLang="en-US" dirty="0"/>
          </a:p>
        </p:txBody>
      </p:sp>
      <p:sp>
        <p:nvSpPr>
          <p:cNvPr id="3" name="Content Placeholder 2"/>
          <p:cNvSpPr>
            <a:spLocks noGrp="1"/>
          </p:cNvSpPr>
          <p:nvPr>
            <p:ph idx="1"/>
          </p:nvPr>
        </p:nvSpPr>
        <p:spPr/>
        <p:txBody>
          <a:bodyPr/>
          <a:lstStyle/>
          <a:p>
            <a:r>
              <a:rPr lang="en-US" altLang="ja-JP" dirty="0"/>
              <a:t>HI and CI were compared with important clinical metrics including </a:t>
            </a:r>
            <a:r>
              <a:rPr lang="en-US" altLang="ja-JP" dirty="0" smtClean="0"/>
              <a:t/>
            </a:r>
            <a:br>
              <a:rPr lang="en-US" altLang="ja-JP" dirty="0" smtClean="0"/>
            </a:br>
            <a:r>
              <a:rPr lang="en-US" altLang="ja-JP" dirty="0" smtClean="0"/>
              <a:t>WHO </a:t>
            </a:r>
            <a:r>
              <a:rPr lang="en-US" altLang="ja-JP" dirty="0"/>
              <a:t>Grade and molecular subtype. </a:t>
            </a:r>
          </a:p>
          <a:p>
            <a:endParaRPr kumimoji="1" lang="ja-JP" altLang="en-US" dirty="0"/>
          </a:p>
        </p:txBody>
      </p:sp>
      <p:pic>
        <p:nvPicPr>
          <p:cNvPr id="4" name="Picture 3"/>
          <p:cNvPicPr>
            <a:picLocks noChangeAspect="1"/>
          </p:cNvPicPr>
          <p:nvPr/>
        </p:nvPicPr>
        <p:blipFill>
          <a:blip r:embed="rId3"/>
          <a:stretch>
            <a:fillRect/>
          </a:stretch>
        </p:blipFill>
        <p:spPr>
          <a:xfrm>
            <a:off x="3124200" y="2152649"/>
            <a:ext cx="5194300" cy="4123853"/>
          </a:xfrm>
          <a:prstGeom prst="rect">
            <a:avLst/>
          </a:prstGeom>
        </p:spPr>
      </p:pic>
    </p:spTree>
    <p:extLst>
      <p:ext uri="{BB962C8B-B14F-4D97-AF65-F5344CB8AC3E}">
        <p14:creationId xmlns:p14="http://schemas.microsoft.com/office/powerpoint/2010/main" val="132904402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a:t>CI, HI </a:t>
            </a:r>
            <a:r>
              <a:rPr lang="ja-JP" altLang="en-US" dirty="0"/>
              <a:t>検証</a:t>
            </a:r>
            <a:endParaRPr kumimoji="1" lang="ja-JP" altLang="en-US" dirty="0"/>
          </a:p>
        </p:txBody>
      </p:sp>
      <p:pic>
        <p:nvPicPr>
          <p:cNvPr id="4" name="Picture 3"/>
          <p:cNvPicPr>
            <a:picLocks noChangeAspect="1"/>
          </p:cNvPicPr>
          <p:nvPr/>
        </p:nvPicPr>
        <p:blipFill>
          <a:blip r:embed="rId3"/>
          <a:stretch>
            <a:fillRect/>
          </a:stretch>
        </p:blipFill>
        <p:spPr>
          <a:xfrm>
            <a:off x="2036635" y="2330449"/>
            <a:ext cx="7895527" cy="3334623"/>
          </a:xfrm>
          <a:prstGeom prst="rect">
            <a:avLst/>
          </a:prstGeom>
        </p:spPr>
      </p:pic>
      <p:sp>
        <p:nvSpPr>
          <p:cNvPr id="7" name="Content Placeholder 2"/>
          <p:cNvSpPr>
            <a:spLocks noGrp="1"/>
          </p:cNvSpPr>
          <p:nvPr>
            <p:ph idx="1"/>
          </p:nvPr>
        </p:nvSpPr>
        <p:spPr>
          <a:xfrm>
            <a:off x="805914" y="1294236"/>
            <a:ext cx="10461356" cy="4485137"/>
          </a:xfrm>
        </p:spPr>
        <p:txBody>
          <a:bodyPr/>
          <a:lstStyle/>
          <a:p>
            <a:r>
              <a:rPr lang="en-US" altLang="ja-JP" dirty="0"/>
              <a:t>HI and CI were compared with important clinical metrics including </a:t>
            </a:r>
            <a:r>
              <a:rPr lang="en-US" altLang="ja-JP" dirty="0" smtClean="0"/>
              <a:t/>
            </a:r>
            <a:br>
              <a:rPr lang="en-US" altLang="ja-JP" dirty="0" smtClean="0"/>
            </a:br>
            <a:r>
              <a:rPr lang="en-US" altLang="ja-JP" dirty="0" smtClean="0"/>
              <a:t>WHO </a:t>
            </a:r>
            <a:r>
              <a:rPr lang="en-US" altLang="ja-JP" dirty="0"/>
              <a:t>Grade and molecular subtype. </a:t>
            </a:r>
          </a:p>
          <a:p>
            <a:endParaRPr kumimoji="1" lang="ja-JP" altLang="en-US" dirty="0"/>
          </a:p>
        </p:txBody>
      </p:sp>
    </p:spTree>
    <p:extLst>
      <p:ext uri="{BB962C8B-B14F-4D97-AF65-F5344CB8AC3E}">
        <p14:creationId xmlns:p14="http://schemas.microsoft.com/office/powerpoint/2010/main" val="581856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a:t>CI, HI </a:t>
            </a:r>
            <a:r>
              <a:rPr lang="ja-JP" altLang="en-US" dirty="0"/>
              <a:t>検証</a:t>
            </a:r>
            <a:endParaRPr kumimoji="1" lang="ja-JP" altLang="en-US" dirty="0"/>
          </a:p>
        </p:txBody>
      </p:sp>
      <p:pic>
        <p:nvPicPr>
          <p:cNvPr id="4" name="Content Placeholder 3"/>
          <p:cNvPicPr>
            <a:picLocks noGrp="1" noChangeAspect="1"/>
          </p:cNvPicPr>
          <p:nvPr>
            <p:ph idx="1"/>
          </p:nvPr>
        </p:nvPicPr>
        <p:blipFill>
          <a:blip r:embed="rId3"/>
          <a:stretch>
            <a:fillRect/>
          </a:stretch>
        </p:blipFill>
        <p:spPr>
          <a:xfrm>
            <a:off x="2874001" y="2120900"/>
            <a:ext cx="6051638" cy="4180662"/>
          </a:xfrm>
          <a:prstGeom prst="rect">
            <a:avLst/>
          </a:prstGeom>
        </p:spPr>
      </p:pic>
      <p:sp>
        <p:nvSpPr>
          <p:cNvPr id="6" name="Content Placeholder 2"/>
          <p:cNvSpPr txBox="1">
            <a:spLocks/>
          </p:cNvSpPr>
          <p:nvPr/>
        </p:nvSpPr>
        <p:spPr>
          <a:xfrm>
            <a:off x="805914" y="1294236"/>
            <a:ext cx="10461356" cy="4485137"/>
          </a:xfrm>
          <a:prstGeom prst="rect">
            <a:avLst/>
          </a:prstGeom>
        </p:spPr>
        <p:txBody>
          <a:bodyPr vert="horz" lIns="0" tIns="45720" rIns="0" bIns="45720" rtlCol="0">
            <a:normAutofit/>
          </a:bodyPr>
          <a:lstStyle>
            <a:lvl1pPr marL="360000" indent="-252000" algn="l" defTabSz="914400" rtl="0" eaLnBrk="1" latinLnBrk="0" hangingPunct="1">
              <a:lnSpc>
                <a:spcPct val="100000"/>
              </a:lnSpc>
              <a:spcBef>
                <a:spcPts val="1200"/>
              </a:spcBef>
              <a:spcAft>
                <a:spcPts val="200"/>
              </a:spcAft>
              <a:buClr>
                <a:schemeClr val="accent1"/>
              </a:buClr>
              <a:buSzPct val="100000"/>
              <a:buFont typeface="Arial" charset="0"/>
              <a:buChar char="•"/>
              <a:defRPr kumimoji="1" sz="2400" kern="1200">
                <a:solidFill>
                  <a:schemeClr val="tx1">
                    <a:lumMod val="75000"/>
                    <a:lumOff val="25000"/>
                  </a:schemeClr>
                </a:solidFill>
                <a:latin typeface="+mn-lt"/>
                <a:ea typeface="+mn-ea"/>
                <a:cs typeface="+mn-cs"/>
              </a:defRPr>
            </a:lvl1pPr>
            <a:lvl2pPr marL="612000" indent="-252000" algn="l" defTabSz="914400" rtl="0" eaLnBrk="1" latinLnBrk="0" hangingPunct="1">
              <a:lnSpc>
                <a:spcPct val="15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mn-lt"/>
                <a:ea typeface="+mn-ea"/>
                <a:cs typeface="+mn-cs"/>
              </a:defRPr>
            </a:lvl2pPr>
            <a:lvl3pPr marL="828000" indent="-288000" algn="l" defTabSz="914400" rtl="0" eaLnBrk="1" latinLnBrk="0" hangingPunct="1">
              <a:lnSpc>
                <a:spcPct val="15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mn-lt"/>
                <a:ea typeface="+mn-ea"/>
                <a:cs typeface="+mn-cs"/>
              </a:defRPr>
            </a:lvl3pPr>
            <a:lvl4pPr marL="864000"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1600" kern="1200">
                <a:solidFill>
                  <a:schemeClr val="tx1">
                    <a:lumMod val="75000"/>
                    <a:lumOff val="25000"/>
                  </a:schemeClr>
                </a:solidFill>
                <a:latin typeface="+mn-lt"/>
                <a:ea typeface="+mn-ea"/>
                <a:cs typeface="+mn-cs"/>
              </a:defRPr>
            </a:lvl4pPr>
            <a:lvl5pPr marL="1080000" indent="-182880" algn="l" defTabSz="914400" rtl="0" eaLnBrk="1" latinLnBrk="0" hangingPunct="1">
              <a:lnSpc>
                <a:spcPct val="100000"/>
              </a:lnSpc>
              <a:spcBef>
                <a:spcPts val="200"/>
              </a:spcBef>
              <a:spcAft>
                <a:spcPts val="400"/>
              </a:spcAft>
              <a:buClr>
                <a:schemeClr val="accent1"/>
              </a:buClr>
              <a:buFont typeface="Calibri" pitchFamily="34" charset="0"/>
              <a:buChar char="◦"/>
              <a:defRPr kumimoji="1"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a:lstStyle>
          <a:p>
            <a:r>
              <a:rPr lang="en-US" altLang="ja-JP" smtClean="0"/>
              <a:t>HI and CI were compared with important clinical metrics including </a:t>
            </a:r>
            <a:br>
              <a:rPr lang="en-US" altLang="ja-JP" smtClean="0"/>
            </a:br>
            <a:r>
              <a:rPr lang="en-US" altLang="ja-JP" smtClean="0"/>
              <a:t>WHO Grade and molecular subtype. </a:t>
            </a:r>
          </a:p>
          <a:p>
            <a:endParaRPr lang="ja-JP" altLang="en-US" dirty="0"/>
          </a:p>
        </p:txBody>
      </p:sp>
    </p:spTree>
    <p:extLst>
      <p:ext uri="{BB962C8B-B14F-4D97-AF65-F5344CB8AC3E}">
        <p14:creationId xmlns:p14="http://schemas.microsoft.com/office/powerpoint/2010/main" val="136233234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a:t>CI, HI </a:t>
            </a:r>
            <a:r>
              <a:rPr lang="ja-JP" altLang="en-US" dirty="0"/>
              <a:t>検証</a:t>
            </a:r>
            <a:endParaRPr kumimoji="1" lang="ja-JP" altLang="en-US" dirty="0"/>
          </a:p>
        </p:txBody>
      </p:sp>
      <p:sp>
        <p:nvSpPr>
          <p:cNvPr id="3" name="Content Placeholder 2"/>
          <p:cNvSpPr>
            <a:spLocks noGrp="1"/>
          </p:cNvSpPr>
          <p:nvPr>
            <p:ph idx="1"/>
          </p:nvPr>
        </p:nvSpPr>
        <p:spPr/>
        <p:txBody>
          <a:bodyPr>
            <a:normAutofit lnSpcReduction="10000"/>
          </a:bodyPr>
          <a:lstStyle/>
          <a:p>
            <a:r>
              <a:rPr lang="ja-JP" altLang="en-US" dirty="0" smtClean="0"/>
              <a:t>モデリング</a:t>
            </a:r>
            <a:r>
              <a:rPr lang="ja-JP" altLang="en-US" dirty="0"/>
              <a:t>手法を使用して</a:t>
            </a:r>
            <a:r>
              <a:rPr lang="ja-JP" altLang="en-US" dirty="0" smtClean="0"/>
              <a:t>、</a:t>
            </a:r>
            <a:r>
              <a:rPr lang="en-US" altLang="ja-JP" dirty="0" smtClean="0"/>
              <a:t/>
            </a:r>
            <a:br>
              <a:rPr lang="en-US" altLang="ja-JP" dirty="0" smtClean="0"/>
            </a:br>
            <a:r>
              <a:rPr lang="ja-JP" altLang="en-US" dirty="0" smtClean="0"/>
              <a:t>微小</a:t>
            </a:r>
            <a:r>
              <a:rPr lang="ja-JP" altLang="en-US" dirty="0"/>
              <a:t>血管表現型の予後値を評価した。 </a:t>
            </a:r>
            <a:endParaRPr lang="en-US" altLang="ja-JP" dirty="0" smtClean="0"/>
          </a:p>
          <a:p>
            <a:endParaRPr lang="en-US" altLang="ja-JP" dirty="0" smtClean="0"/>
          </a:p>
          <a:p>
            <a:r>
              <a:rPr lang="ja-JP" altLang="en-US" dirty="0" smtClean="0"/>
              <a:t>はレード</a:t>
            </a:r>
            <a:r>
              <a:rPr lang="ja-JP" altLang="en-US" dirty="0"/>
              <a:t>、サブタイプ、</a:t>
            </a:r>
            <a:r>
              <a:rPr lang="en-US" altLang="ja-JP" dirty="0"/>
              <a:t>CI</a:t>
            </a:r>
            <a:r>
              <a:rPr lang="ja-JP" altLang="en-US" dirty="0"/>
              <a:t>および</a:t>
            </a:r>
            <a:r>
              <a:rPr lang="en-US" altLang="ja-JP" dirty="0" smtClean="0"/>
              <a:t>HI</a:t>
            </a:r>
            <a:r>
              <a:rPr lang="ja-JP" altLang="en-US" dirty="0" smtClean="0"/>
              <a:t>を含む</a:t>
            </a:r>
            <a:r>
              <a:rPr lang="en-US" altLang="ja-JP" dirty="0" smtClean="0"/>
              <a:t/>
            </a:r>
            <a:br>
              <a:rPr lang="en-US" altLang="ja-JP" dirty="0" smtClean="0"/>
            </a:br>
            <a:r>
              <a:rPr lang="ja-JP" altLang="en-US" dirty="0" smtClean="0"/>
              <a:t>予測</a:t>
            </a:r>
            <a:r>
              <a:rPr lang="ja-JP" altLang="en-US" dirty="0"/>
              <a:t>因子の様々な組み合わせ</a:t>
            </a:r>
            <a:r>
              <a:rPr lang="ja-JP" altLang="en-US" dirty="0" smtClean="0"/>
              <a:t>で</a:t>
            </a:r>
            <a:r>
              <a:rPr lang="en-US" altLang="ja-JP" dirty="0" smtClean="0"/>
              <a:t/>
            </a:r>
            <a:br>
              <a:rPr lang="en-US" altLang="ja-JP" dirty="0" smtClean="0"/>
            </a:br>
            <a:r>
              <a:rPr lang="en-US" altLang="ja-JP" dirty="0" smtClean="0"/>
              <a:t>Cox</a:t>
            </a:r>
            <a:r>
              <a:rPr lang="ja-JP" altLang="en-US" dirty="0" smtClean="0"/>
              <a:t>ハザードモデルを作成</a:t>
            </a:r>
            <a:endParaRPr lang="en-US" altLang="ja-JP" dirty="0" smtClean="0"/>
          </a:p>
          <a:p>
            <a:endParaRPr lang="en-US" altLang="ja-JP" dirty="0"/>
          </a:p>
          <a:p>
            <a:r>
              <a:rPr lang="ja-JP" altLang="en-US" dirty="0" smtClean="0"/>
              <a:t>患者</a:t>
            </a:r>
            <a:r>
              <a:rPr lang="ja-JP" altLang="en-US" dirty="0"/>
              <a:t>は無作為に</a:t>
            </a:r>
            <a:r>
              <a:rPr lang="en-US" altLang="ja-JP" dirty="0"/>
              <a:t>100</a:t>
            </a:r>
            <a:r>
              <a:rPr lang="ja-JP" altLang="en-US" dirty="0"/>
              <a:t>の重複</a:t>
            </a:r>
            <a:r>
              <a:rPr lang="ja-JP" altLang="en-US" dirty="0" smtClean="0"/>
              <a:t>しない</a:t>
            </a:r>
            <a:r>
              <a:rPr lang="en-US" altLang="ja-JP" dirty="0" smtClean="0"/>
              <a:t/>
            </a:r>
            <a:br>
              <a:rPr lang="en-US" altLang="ja-JP" dirty="0" smtClean="0"/>
            </a:br>
            <a:r>
              <a:rPr lang="ja-JP" altLang="en-US" dirty="0" smtClean="0"/>
              <a:t>訓練</a:t>
            </a:r>
            <a:r>
              <a:rPr lang="en-US" altLang="ja-JP" dirty="0"/>
              <a:t>/</a:t>
            </a:r>
            <a:r>
              <a:rPr lang="ja-JP" altLang="en-US" dirty="0" smtClean="0"/>
              <a:t>検証セット</a:t>
            </a:r>
            <a:r>
              <a:rPr lang="ja-JP" altLang="en-US" dirty="0"/>
              <a:t>に割り当てられ</a:t>
            </a:r>
            <a:r>
              <a:rPr lang="ja-JP" altLang="en-US" dirty="0" smtClean="0"/>
              <a:t>、</a:t>
            </a:r>
            <a:r>
              <a:rPr lang="en-US" altLang="ja-JP" dirty="0" smtClean="0"/>
              <a:t/>
            </a:r>
            <a:br>
              <a:rPr lang="en-US" altLang="ja-JP" dirty="0" smtClean="0"/>
            </a:br>
            <a:r>
              <a:rPr lang="en-US" altLang="ja-JP" dirty="0" smtClean="0"/>
              <a:t>Harrell</a:t>
            </a:r>
            <a:r>
              <a:rPr lang="ja-JP" altLang="en-US" dirty="0"/>
              <a:t>の一致指数</a:t>
            </a:r>
            <a:r>
              <a:rPr lang="ja-JP" altLang="en-US" dirty="0" smtClean="0"/>
              <a:t>を用いて</a:t>
            </a:r>
            <a:r>
              <a:rPr lang="ja-JP" altLang="en-US" dirty="0"/>
              <a:t>モデル</a:t>
            </a:r>
            <a:r>
              <a:rPr lang="ja-JP" altLang="en-US" dirty="0" smtClean="0"/>
              <a:t>を</a:t>
            </a:r>
            <a:r>
              <a:rPr lang="en-US" altLang="ja-JP" dirty="0" smtClean="0"/>
              <a:t/>
            </a:r>
            <a:br>
              <a:rPr lang="en-US" altLang="ja-JP" dirty="0" smtClean="0"/>
            </a:br>
            <a:r>
              <a:rPr lang="ja-JP" altLang="en-US" dirty="0" smtClean="0"/>
              <a:t>訓練</a:t>
            </a:r>
            <a:r>
              <a:rPr lang="ja-JP" altLang="en-US" dirty="0"/>
              <a:t>し評価するために使用</a:t>
            </a:r>
            <a:r>
              <a:rPr lang="ja-JP" altLang="en-US" dirty="0" smtClean="0"/>
              <a:t>された</a:t>
            </a:r>
            <a:endParaRPr kumimoji="1" lang="ja-JP" altLang="en-US" dirty="0"/>
          </a:p>
        </p:txBody>
      </p:sp>
      <p:pic>
        <p:nvPicPr>
          <p:cNvPr id="4" name="Picture 3"/>
          <p:cNvPicPr>
            <a:picLocks noChangeAspect="1"/>
          </p:cNvPicPr>
          <p:nvPr/>
        </p:nvPicPr>
        <p:blipFill>
          <a:blip r:embed="rId3"/>
          <a:stretch>
            <a:fillRect/>
          </a:stretch>
        </p:blipFill>
        <p:spPr>
          <a:xfrm>
            <a:off x="6400800" y="1294236"/>
            <a:ext cx="5270500" cy="4697619"/>
          </a:xfrm>
          <a:prstGeom prst="rect">
            <a:avLst/>
          </a:prstGeom>
        </p:spPr>
      </p:pic>
    </p:spTree>
    <p:extLst>
      <p:ext uri="{BB962C8B-B14F-4D97-AF65-F5344CB8AC3E}">
        <p14:creationId xmlns:p14="http://schemas.microsoft.com/office/powerpoint/2010/main" val="12030133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ja-JP" altLang="en-US" dirty="0" smtClean="0"/>
              <a:t>やりたいこと</a:t>
            </a:r>
            <a:endParaRPr kumimoji="1" lang="ja-JP" altLang="en-US" dirty="0"/>
          </a:p>
        </p:txBody>
      </p:sp>
      <p:pic>
        <p:nvPicPr>
          <p:cNvPr id="4" name="Content Placeholder 3"/>
          <p:cNvPicPr>
            <a:picLocks noGrp="1" noChangeAspect="1"/>
          </p:cNvPicPr>
          <p:nvPr>
            <p:ph idx="1"/>
          </p:nvPr>
        </p:nvPicPr>
        <p:blipFill>
          <a:blip r:embed="rId2"/>
          <a:stretch>
            <a:fillRect/>
          </a:stretch>
        </p:blipFill>
        <p:spPr>
          <a:xfrm>
            <a:off x="806450" y="2139455"/>
            <a:ext cx="10460038" cy="2602902"/>
          </a:xfrm>
          <a:prstGeom prst="rect">
            <a:avLst/>
          </a:prstGeom>
        </p:spPr>
      </p:pic>
    </p:spTree>
    <p:extLst>
      <p:ext uri="{BB962C8B-B14F-4D97-AF65-F5344CB8AC3E}">
        <p14:creationId xmlns:p14="http://schemas.microsoft.com/office/powerpoint/2010/main" val="15737152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smtClean="0"/>
              <a:t>Active Learning</a:t>
            </a:r>
            <a:r>
              <a:rPr kumimoji="1" lang="ja-JP" altLang="en-US" dirty="0" smtClean="0"/>
              <a:t>の有効性の検証</a:t>
            </a:r>
            <a:endParaRPr kumimoji="1" lang="ja-JP" altLang="en-US" dirty="0"/>
          </a:p>
        </p:txBody>
      </p:sp>
      <p:sp>
        <p:nvSpPr>
          <p:cNvPr id="3" name="Content Placeholder 2"/>
          <p:cNvSpPr>
            <a:spLocks noGrp="1"/>
          </p:cNvSpPr>
          <p:nvPr>
            <p:ph idx="1"/>
          </p:nvPr>
        </p:nvSpPr>
        <p:spPr/>
        <p:txBody>
          <a:bodyPr>
            <a:normAutofit/>
          </a:bodyPr>
          <a:lstStyle/>
          <a:p>
            <a:r>
              <a:rPr lang="en-US" altLang="ja-JP" dirty="0" smtClean="0"/>
              <a:t>Feedback</a:t>
            </a:r>
            <a:r>
              <a:rPr lang="ja-JP" altLang="en-US" dirty="0" smtClean="0"/>
              <a:t>なしで</a:t>
            </a:r>
            <a:r>
              <a:rPr lang="en-US" altLang="ja-JP" dirty="0" smtClean="0"/>
              <a:t>135 samples</a:t>
            </a:r>
            <a:r>
              <a:rPr lang="ja-JP" altLang="en-US" dirty="0" smtClean="0"/>
              <a:t>にラベルを付与し、識別器を学習</a:t>
            </a:r>
          </a:p>
          <a:p>
            <a:endParaRPr lang="en-US" altLang="ja-JP" dirty="0"/>
          </a:p>
          <a:p>
            <a:r>
              <a:rPr lang="en-US" altLang="ja-JP" dirty="0" smtClean="0"/>
              <a:t>AUC</a:t>
            </a:r>
            <a:r>
              <a:rPr lang="ja-JP" altLang="en-US" dirty="0" smtClean="0"/>
              <a:t>は</a:t>
            </a:r>
            <a:r>
              <a:rPr lang="en-US" altLang="ja-JP" dirty="0" smtClean="0"/>
              <a:t>0.984 (AL</a:t>
            </a:r>
            <a:r>
              <a:rPr lang="ja-JP" altLang="en-US" dirty="0" smtClean="0"/>
              <a:t>時は</a:t>
            </a:r>
            <a:r>
              <a:rPr lang="en-US" altLang="ja-JP" dirty="0" smtClean="0"/>
              <a:t>0.964)</a:t>
            </a:r>
          </a:p>
          <a:p>
            <a:r>
              <a:rPr lang="ja-JP" altLang="en-US" dirty="0" smtClean="0"/>
              <a:t>しかし、先程のような良い性質を持たない</a:t>
            </a:r>
          </a:p>
          <a:p>
            <a:pPr marL="108000" indent="0">
              <a:buNone/>
            </a:pPr>
            <a:endParaRPr lang="en-US" altLang="ja-JP" dirty="0"/>
          </a:p>
          <a:p>
            <a:r>
              <a:rPr lang="en-US" altLang="ja-JP" dirty="0" smtClean="0"/>
              <a:t>AUC</a:t>
            </a:r>
            <a:r>
              <a:rPr lang="ja-JP" altLang="en-US" dirty="0"/>
              <a:t>高く</a:t>
            </a:r>
            <a:r>
              <a:rPr lang="ja-JP" altLang="en-US" dirty="0" smtClean="0"/>
              <a:t>出ちゃったけど、理由</a:t>
            </a:r>
            <a:r>
              <a:rPr lang="ja-JP" altLang="en-US" dirty="0"/>
              <a:t>を考えるの</a:t>
            </a:r>
            <a:r>
              <a:rPr lang="ja-JP" altLang="en-US" dirty="0" smtClean="0"/>
              <a:t>が</a:t>
            </a:r>
            <a:r>
              <a:rPr lang="en-US" altLang="ja-JP" dirty="0" smtClean="0"/>
              <a:t/>
            </a:r>
            <a:br>
              <a:rPr lang="en-US" altLang="ja-JP" dirty="0" smtClean="0"/>
            </a:br>
            <a:r>
              <a:rPr lang="ja-JP" altLang="en-US" dirty="0" smtClean="0"/>
              <a:t>面倒くさく</a:t>
            </a:r>
            <a:r>
              <a:rPr lang="ja-JP" altLang="en-US" dirty="0"/>
              <a:t>なったの</a:t>
            </a:r>
            <a:r>
              <a:rPr lang="ja-JP" altLang="en-US" dirty="0" smtClean="0"/>
              <a:t>か</a:t>
            </a:r>
            <a:br>
              <a:rPr lang="ja-JP" altLang="en-US" dirty="0" smtClean="0"/>
            </a:br>
            <a:r>
              <a:rPr lang="ja-JP" altLang="en-US" dirty="0" smtClean="0"/>
              <a:t>理由付けもされていないし謎です</a:t>
            </a:r>
          </a:p>
          <a:p>
            <a:endParaRPr kumimoji="1" lang="ja-JP" altLang="en-US" dirty="0"/>
          </a:p>
        </p:txBody>
      </p:sp>
      <p:pic>
        <p:nvPicPr>
          <p:cNvPr id="4" name="Picture 3"/>
          <p:cNvPicPr>
            <a:picLocks noChangeAspect="1"/>
          </p:cNvPicPr>
          <p:nvPr/>
        </p:nvPicPr>
        <p:blipFill>
          <a:blip r:embed="rId3"/>
          <a:stretch>
            <a:fillRect/>
          </a:stretch>
        </p:blipFill>
        <p:spPr>
          <a:xfrm>
            <a:off x="6819900" y="2029017"/>
            <a:ext cx="4597400" cy="4031054"/>
          </a:xfrm>
          <a:prstGeom prst="rect">
            <a:avLst/>
          </a:prstGeom>
        </p:spPr>
      </p:pic>
    </p:spTree>
    <p:extLst>
      <p:ext uri="{BB962C8B-B14F-4D97-AF65-F5344CB8AC3E}">
        <p14:creationId xmlns:p14="http://schemas.microsoft.com/office/powerpoint/2010/main" val="32752946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ltLang="ja-JP" sz="3200" dirty="0"/>
              <a:t>Integrating phenotypic measures with genomic information </a:t>
            </a:r>
            <a:endParaRPr kumimoji="1" lang="ja-JP" altLang="en-US" sz="3200" dirty="0"/>
          </a:p>
        </p:txBody>
      </p:sp>
      <p:sp>
        <p:nvSpPr>
          <p:cNvPr id="3" name="Content Placeholder 2"/>
          <p:cNvSpPr>
            <a:spLocks noGrp="1"/>
          </p:cNvSpPr>
          <p:nvPr>
            <p:ph idx="1"/>
          </p:nvPr>
        </p:nvSpPr>
        <p:spPr/>
        <p:txBody>
          <a:bodyPr/>
          <a:lstStyle/>
          <a:p>
            <a:r>
              <a:rPr lang="ja-JP" altLang="en-US" dirty="0"/>
              <a:t>神経膠腫における血管新生の分子機構は広範に研究されており</a:t>
            </a:r>
            <a:r>
              <a:rPr lang="ja-JP" altLang="en-US" dirty="0" smtClean="0"/>
              <a:t>、</a:t>
            </a:r>
            <a:r>
              <a:rPr lang="en-US" altLang="ja-JP" dirty="0" smtClean="0"/>
              <a:t/>
            </a:r>
            <a:br>
              <a:rPr lang="en-US" altLang="ja-JP" dirty="0" smtClean="0"/>
            </a:br>
            <a:r>
              <a:rPr lang="ja-JP" altLang="en-US" dirty="0" smtClean="0"/>
              <a:t>ベバシズマブ</a:t>
            </a:r>
            <a:r>
              <a:rPr lang="ja-JP" altLang="en-US" dirty="0"/>
              <a:t>（</a:t>
            </a:r>
            <a:r>
              <a:rPr lang="en-US" altLang="ja-JP" dirty="0"/>
              <a:t>24</a:t>
            </a:r>
            <a:r>
              <a:rPr lang="ja-JP" altLang="en-US" dirty="0"/>
              <a:t>）のよう</a:t>
            </a:r>
            <a:r>
              <a:rPr lang="ja-JP" altLang="en-US" dirty="0" smtClean="0"/>
              <a:t>な抗</a:t>
            </a:r>
            <a:r>
              <a:rPr lang="en-US" altLang="ja-JP" dirty="0"/>
              <a:t>VEGF</a:t>
            </a:r>
            <a:r>
              <a:rPr lang="ja-JP" altLang="en-US" dirty="0"/>
              <a:t>療法を標的としている</a:t>
            </a:r>
            <a:r>
              <a:rPr lang="ja-JP" altLang="en-US" dirty="0" smtClean="0"/>
              <a:t>。</a:t>
            </a:r>
            <a:endParaRPr lang="en-US" altLang="ja-JP" dirty="0" smtClean="0"/>
          </a:p>
          <a:p>
            <a:endParaRPr kumimoji="1" lang="en-US" altLang="ja-JP" dirty="0"/>
          </a:p>
          <a:p>
            <a:r>
              <a:rPr lang="en-US" altLang="ja-JP" dirty="0"/>
              <a:t>CI / HI</a:t>
            </a:r>
            <a:r>
              <a:rPr lang="ja-JP" altLang="en-US" dirty="0"/>
              <a:t>に関連する分子経路を調べるために</a:t>
            </a:r>
            <a:r>
              <a:rPr lang="ja-JP" altLang="en-US" dirty="0" smtClean="0"/>
              <a:t>、</a:t>
            </a:r>
            <a:r>
              <a:rPr lang="en-US" altLang="ja-JP" dirty="0"/>
              <a:t/>
            </a:r>
            <a:br>
              <a:rPr lang="en-US" altLang="ja-JP" dirty="0"/>
            </a:br>
            <a:r>
              <a:rPr lang="en-US" altLang="ja-JP" dirty="0" smtClean="0"/>
              <a:t>CI/HI</a:t>
            </a:r>
            <a:r>
              <a:rPr lang="ja-JP" altLang="en-US" dirty="0" smtClean="0"/>
              <a:t>を</a:t>
            </a:r>
            <a:r>
              <a:rPr lang="en-US" altLang="ja-JP" dirty="0" smtClean="0"/>
              <a:t>mRNA</a:t>
            </a:r>
            <a:r>
              <a:rPr lang="ja-JP" altLang="en-US" dirty="0"/>
              <a:t>発現と相関</a:t>
            </a:r>
            <a:r>
              <a:rPr lang="ja-JP" altLang="en-US" dirty="0" smtClean="0"/>
              <a:t>させる</a:t>
            </a:r>
            <a:r>
              <a:rPr lang="en-US" altLang="ja-JP" dirty="0" smtClean="0"/>
              <a:t>(?) gene-set </a:t>
            </a:r>
            <a:r>
              <a:rPr lang="en-US" altLang="ja-JP" dirty="0"/>
              <a:t>enrichment analyses </a:t>
            </a:r>
            <a:r>
              <a:rPr lang="ja-JP" altLang="en-US" dirty="0" smtClean="0"/>
              <a:t>を行った</a:t>
            </a:r>
          </a:p>
          <a:p>
            <a:pPr marL="108000" indent="0">
              <a:buNone/>
            </a:pPr>
            <a:endParaRPr kumimoji="1" lang="ja-JP" altLang="en-US" dirty="0"/>
          </a:p>
        </p:txBody>
      </p:sp>
    </p:spTree>
    <p:extLst>
      <p:ext uri="{BB962C8B-B14F-4D97-AF65-F5344CB8AC3E}">
        <p14:creationId xmlns:p14="http://schemas.microsoft.com/office/powerpoint/2010/main" val="82977431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ja-JP" sz="3200" dirty="0">
                <a:solidFill>
                  <a:prstClr val="black">
                    <a:lumMod val="75000"/>
                    <a:lumOff val="25000"/>
                  </a:prstClr>
                </a:solidFill>
              </a:rPr>
              <a:t>Integrating phenotypic measures with genomic information </a:t>
            </a:r>
            <a:endParaRPr kumimoji="1" lang="ja-JP" altLang="en-US" dirty="0"/>
          </a:p>
        </p:txBody>
      </p:sp>
      <p:pic>
        <p:nvPicPr>
          <p:cNvPr id="4" name="Content Placeholder 3"/>
          <p:cNvPicPr>
            <a:picLocks noGrp="1" noChangeAspect="1"/>
          </p:cNvPicPr>
          <p:nvPr>
            <p:ph idx="1"/>
          </p:nvPr>
        </p:nvPicPr>
        <p:blipFill>
          <a:blip r:embed="rId3"/>
          <a:stretch>
            <a:fillRect/>
          </a:stretch>
        </p:blipFill>
        <p:spPr>
          <a:xfrm>
            <a:off x="3704547" y="1198563"/>
            <a:ext cx="4663843" cy="4484687"/>
          </a:xfrm>
          <a:prstGeom prst="rect">
            <a:avLst/>
          </a:prstGeom>
        </p:spPr>
      </p:pic>
    </p:spTree>
    <p:extLst>
      <p:ext uri="{BB962C8B-B14F-4D97-AF65-F5344CB8AC3E}">
        <p14:creationId xmlns:p14="http://schemas.microsoft.com/office/powerpoint/2010/main" val="52343732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smtClean="0"/>
              <a:t>Discussion</a:t>
            </a:r>
            <a:endParaRPr kumimoji="1" lang="ja-JP" altLang="en-US" dirty="0"/>
          </a:p>
        </p:txBody>
      </p:sp>
      <p:sp>
        <p:nvSpPr>
          <p:cNvPr id="3" name="Content Placeholder 2"/>
          <p:cNvSpPr>
            <a:spLocks noGrp="1"/>
          </p:cNvSpPr>
          <p:nvPr>
            <p:ph idx="1"/>
          </p:nvPr>
        </p:nvSpPr>
        <p:spPr/>
        <p:txBody>
          <a:bodyPr>
            <a:normAutofit fontScale="92500" lnSpcReduction="10000"/>
          </a:bodyPr>
          <a:lstStyle/>
          <a:p>
            <a:r>
              <a:rPr lang="en-US" altLang="ja-JP" dirty="0" err="1" smtClean="0"/>
              <a:t>HistomicsML</a:t>
            </a:r>
            <a:r>
              <a:rPr lang="ja-JP" altLang="en-US" dirty="0" smtClean="0"/>
              <a:t>を提案、開発し、</a:t>
            </a:r>
            <a:r>
              <a:rPr lang="en-US" altLang="ja-JP" dirty="0" smtClean="0"/>
              <a:t>Active Learning</a:t>
            </a:r>
            <a:r>
              <a:rPr lang="ja-JP" altLang="en-US" dirty="0" smtClean="0"/>
              <a:t>によって</a:t>
            </a:r>
            <a:r>
              <a:rPr lang="en-US" altLang="ja-JP" dirty="0" smtClean="0"/>
              <a:t>VECN</a:t>
            </a:r>
            <a:r>
              <a:rPr lang="ja-JP" altLang="en-US" dirty="0" smtClean="0"/>
              <a:t>の分類を効率よく</a:t>
            </a:r>
            <a:r>
              <a:rPr lang="en-US" altLang="ja-JP" dirty="0" smtClean="0"/>
              <a:t/>
            </a:r>
            <a:br>
              <a:rPr lang="en-US" altLang="ja-JP" dirty="0" smtClean="0"/>
            </a:br>
            <a:r>
              <a:rPr lang="ja-JP" altLang="en-US" dirty="0" smtClean="0"/>
              <a:t>学習可能であることを示した</a:t>
            </a:r>
            <a:endParaRPr lang="en-US" altLang="ja-JP" dirty="0" smtClean="0"/>
          </a:p>
          <a:p>
            <a:endParaRPr lang="en-US" altLang="ja-JP" dirty="0" smtClean="0"/>
          </a:p>
          <a:p>
            <a:r>
              <a:rPr lang="en-US" altLang="ja-JP" dirty="0" err="1"/>
              <a:t>HistomicsML</a:t>
            </a:r>
            <a:r>
              <a:rPr lang="ja-JP" altLang="en-US" dirty="0" smtClean="0"/>
              <a:t>を利用して生存</a:t>
            </a:r>
            <a:r>
              <a:rPr lang="ja-JP" altLang="en-US" dirty="0"/>
              <a:t>を予測する上でグレードと同様に機能</a:t>
            </a:r>
            <a:r>
              <a:rPr lang="ja-JP" altLang="en-US" dirty="0" smtClean="0"/>
              <a:t>する</a:t>
            </a:r>
            <a:r>
              <a:rPr lang="en-US" altLang="ja-JP" dirty="0" smtClean="0"/>
              <a:t>CI/HI</a:t>
            </a:r>
            <a:r>
              <a:rPr lang="ja-JP" altLang="en-US" dirty="0" smtClean="0"/>
              <a:t>を提案した。</a:t>
            </a:r>
            <a:endParaRPr lang="en-US" altLang="ja-JP" dirty="0" smtClean="0"/>
          </a:p>
          <a:p>
            <a:endParaRPr lang="en-US" altLang="ja-JP" dirty="0"/>
          </a:p>
          <a:p>
            <a:r>
              <a:rPr lang="en-US" altLang="ja-JP" dirty="0" smtClean="0"/>
              <a:t>CI/HI</a:t>
            </a:r>
            <a:r>
              <a:rPr lang="ja-JP" altLang="en-US" dirty="0" smtClean="0"/>
              <a:t>と</a:t>
            </a:r>
            <a:r>
              <a:rPr lang="ja-JP" altLang="en-US" dirty="0"/>
              <a:t>ゲノムデータとの</a:t>
            </a:r>
            <a:r>
              <a:rPr lang="ja-JP" altLang="en-US" dirty="0" smtClean="0"/>
              <a:t>統合により、血管</a:t>
            </a:r>
            <a:r>
              <a:rPr lang="ja-JP" altLang="en-US" dirty="0"/>
              <a:t>新生および疾患の進行に関連する認識された分子経路を同定した</a:t>
            </a:r>
            <a:r>
              <a:rPr lang="ja-JP" altLang="en-US" dirty="0" smtClean="0"/>
              <a:t>。</a:t>
            </a:r>
            <a:endParaRPr lang="en-US" altLang="ja-JP" dirty="0" smtClean="0"/>
          </a:p>
          <a:p>
            <a:endParaRPr lang="en-US" altLang="ja-JP" dirty="0" smtClean="0"/>
          </a:p>
          <a:p>
            <a:r>
              <a:rPr lang="ja-JP" altLang="en-US" dirty="0" smtClean="0"/>
              <a:t>ゲノム解析によって確認することが困難または不可能であると思われる組織の空間的または形態学的情報を利用することの重要性を示唆</a:t>
            </a:r>
            <a:endParaRPr kumimoji="1" lang="ja-JP" altLang="en-US" dirty="0"/>
          </a:p>
        </p:txBody>
      </p:sp>
    </p:spTree>
    <p:extLst>
      <p:ext uri="{BB962C8B-B14F-4D97-AF65-F5344CB8AC3E}">
        <p14:creationId xmlns:p14="http://schemas.microsoft.com/office/powerpoint/2010/main" val="195997087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smtClean="0"/>
              <a:t>Future</a:t>
            </a:r>
            <a:endParaRPr kumimoji="1" lang="ja-JP" altLang="en-US" dirty="0"/>
          </a:p>
        </p:txBody>
      </p:sp>
      <p:sp>
        <p:nvSpPr>
          <p:cNvPr id="3" name="Content Placeholder 2"/>
          <p:cNvSpPr>
            <a:spLocks noGrp="1"/>
          </p:cNvSpPr>
          <p:nvPr>
            <p:ph idx="1"/>
          </p:nvPr>
        </p:nvSpPr>
        <p:spPr/>
        <p:txBody>
          <a:bodyPr>
            <a:normAutofit/>
          </a:bodyPr>
          <a:lstStyle/>
          <a:p>
            <a:r>
              <a:rPr lang="en-US" altLang="ja-JP" dirty="0" smtClean="0"/>
              <a:t>Segmentation</a:t>
            </a:r>
            <a:r>
              <a:rPr lang="ja-JP" altLang="en-US" dirty="0" smtClean="0"/>
              <a:t>とかなしで画像領域の特徴の利用</a:t>
            </a:r>
            <a:endParaRPr lang="en-US" altLang="ja-JP" dirty="0" smtClean="0"/>
          </a:p>
          <a:p>
            <a:pPr lvl="1"/>
            <a:r>
              <a:rPr lang="ja-JP" altLang="en-US" dirty="0"/>
              <a:t>複雑な多細胞構造の分類に</a:t>
            </a:r>
            <a:r>
              <a:rPr lang="ja-JP" altLang="en-US" dirty="0" smtClean="0"/>
              <a:t>対処</a:t>
            </a:r>
            <a:endParaRPr lang="en-US" altLang="ja-JP" dirty="0"/>
          </a:p>
        </p:txBody>
      </p:sp>
    </p:spTree>
    <p:extLst>
      <p:ext uri="{BB962C8B-B14F-4D97-AF65-F5344CB8AC3E}">
        <p14:creationId xmlns:p14="http://schemas.microsoft.com/office/powerpoint/2010/main" val="20955306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ja-JP" altLang="en-US" dirty="0" smtClean="0"/>
              <a:t>背景</a:t>
            </a:r>
            <a:endParaRPr kumimoji="1" lang="ja-JP" alt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marL="108000" indent="0">
                  <a:buNone/>
                </a:pPr>
                <a:r>
                  <a:rPr kumimoji="1" lang="en-US" altLang="ja-JP" b="1" dirty="0" smtClean="0"/>
                  <a:t>WSI</a:t>
                </a:r>
                <a:r>
                  <a:rPr kumimoji="1" lang="ja-JP" altLang="en-US" b="1" dirty="0" smtClean="0"/>
                  <a:t>とは</a:t>
                </a:r>
                <a:endParaRPr kumimoji="1" lang="en-US" altLang="ja-JP" b="1" dirty="0" smtClean="0"/>
              </a:p>
              <a:p>
                <a:r>
                  <a:rPr kumimoji="1" lang="en-US" altLang="ja-JP" dirty="0" smtClean="0"/>
                  <a:t>200</a:t>
                </a:r>
                <a:r>
                  <a:rPr kumimoji="1" lang="ja-JP" altLang="en-US" dirty="0" smtClean="0"/>
                  <a:t>倍</a:t>
                </a:r>
                <a:r>
                  <a:rPr lang="en-US" altLang="ja-JP" dirty="0" smtClean="0"/>
                  <a:t>~400</a:t>
                </a:r>
                <a:r>
                  <a:rPr lang="ja-JP" altLang="en-US" dirty="0" smtClean="0"/>
                  <a:t>倍の倍率で</a:t>
                </a:r>
                <a14:m>
                  <m:oMath xmlns:m="http://schemas.openxmlformats.org/officeDocument/2006/math">
                    <m:sSup>
                      <m:sSupPr>
                        <m:ctrlPr>
                          <a:rPr lang="en-US" altLang="ja-JP" i="1" dirty="0" smtClean="0">
                            <a:latin typeface="Cambria Math" charset="0"/>
                          </a:rPr>
                        </m:ctrlPr>
                      </m:sSupPr>
                      <m:e>
                        <m:r>
                          <a:rPr lang="en-US" altLang="ja-JP" i="1" dirty="0" smtClean="0">
                            <a:latin typeface="Cambria Math" charset="0"/>
                          </a:rPr>
                          <m:t>10</m:t>
                        </m:r>
                      </m:e>
                      <m:sup>
                        <m:r>
                          <a:rPr lang="en-US" altLang="ja-JP" i="1" dirty="0" smtClean="0">
                            <a:latin typeface="Cambria Math" charset="0"/>
                          </a:rPr>
                          <m:t>9</m:t>
                        </m:r>
                      </m:sup>
                    </m:sSup>
                  </m:oMath>
                </a14:m>
                <a:r>
                  <a:rPr lang="en-US" altLang="ja-JP" dirty="0" smtClean="0"/>
                  <a:t>pixels</a:t>
                </a:r>
                <a:r>
                  <a:rPr lang="ja-JP" altLang="en-US" dirty="0" smtClean="0"/>
                  <a:t>の</a:t>
                </a:r>
                <a:br>
                  <a:rPr lang="ja-JP" altLang="en-US" dirty="0" smtClean="0"/>
                </a:br>
                <a:r>
                  <a:rPr lang="ja-JP" altLang="en-US" dirty="0" smtClean="0"/>
                  <a:t>広範囲の高解像度画像</a:t>
                </a:r>
                <a:endParaRPr lang="en-US" altLang="ja-JP" dirty="0" smtClean="0"/>
              </a:p>
              <a:p>
                <a:r>
                  <a:rPr lang="ja-JP" altLang="en-US" dirty="0"/>
                  <a:t>血管新生、免疫応答、および腫瘍</a:t>
                </a:r>
                <a:r>
                  <a:rPr lang="en-US" altLang="ja-JP" dirty="0"/>
                  <a:t>/</a:t>
                </a:r>
                <a:r>
                  <a:rPr lang="ja-JP" altLang="en-US" dirty="0"/>
                  <a:t>間質相互作用に関与する多様</a:t>
                </a:r>
                <a:r>
                  <a:rPr lang="ja-JP" altLang="en-US" dirty="0" smtClean="0"/>
                  <a:t>な</a:t>
                </a:r>
                <a:r>
                  <a:rPr lang="en-US" altLang="ja-JP" dirty="0" smtClean="0"/>
                  <a:t/>
                </a:r>
                <a:br>
                  <a:rPr lang="en-US" altLang="ja-JP" dirty="0" smtClean="0"/>
                </a:br>
                <a:r>
                  <a:rPr lang="ja-JP" altLang="en-US" dirty="0" smtClean="0"/>
                  <a:t>細胞学的要素を含む</a:t>
                </a:r>
                <a:endParaRPr lang="en-US" altLang="ja-JP" dirty="0" smtClean="0"/>
              </a:p>
              <a:p>
                <a:pPr lvl="1"/>
                <a:r>
                  <a:rPr lang="en-US" altLang="ja-JP" dirty="0" smtClean="0"/>
                  <a:t>Ex.</a:t>
                </a:r>
                <a:r>
                  <a:rPr lang="ja-JP" altLang="en-US" dirty="0" smtClean="0"/>
                  <a:t>腫瘍</a:t>
                </a:r>
                <a:r>
                  <a:rPr lang="ja-JP" altLang="en-US" dirty="0"/>
                  <a:t>浸潤リンパ球、</a:t>
                </a:r>
                <a:r>
                  <a:rPr lang="ja-JP" altLang="en-US" dirty="0" smtClean="0"/>
                  <a:t>血管内皮細胞、</a:t>
                </a:r>
                <a:r>
                  <a:rPr lang="en-US" altLang="ja-JP" dirty="0" smtClean="0"/>
                  <a:t> </a:t>
                </a:r>
                <a:r>
                  <a:rPr lang="ja-JP" altLang="en-US" dirty="0" smtClean="0"/>
                  <a:t>線維</a:t>
                </a:r>
                <a:r>
                  <a:rPr lang="ja-JP" altLang="en-US" dirty="0"/>
                  <a:t>芽</a:t>
                </a:r>
                <a:r>
                  <a:rPr lang="ja-JP" altLang="en-US" dirty="0" smtClean="0"/>
                  <a:t>細胞</a:t>
                </a:r>
                <a:endParaRPr lang="en-US" altLang="ja-JP" dirty="0" smtClean="0"/>
              </a:p>
              <a:p>
                <a:r>
                  <a:rPr lang="ja-JP" altLang="en-US" dirty="0" smtClean="0"/>
                  <a:t>またそれらの</a:t>
                </a:r>
                <a:r>
                  <a:rPr lang="ja-JP" altLang="en-US" dirty="0"/>
                  <a:t>要素の存在量、形態および空間パターンの定量的尺度は</a:t>
                </a:r>
                <a:br>
                  <a:rPr lang="ja-JP" altLang="en-US" dirty="0"/>
                </a:br>
                <a:r>
                  <a:rPr lang="ja-JP" altLang="en-US" dirty="0"/>
                  <a:t>重要な生物学的および予後情報を含む</a:t>
                </a:r>
              </a:p>
              <a:p>
                <a:pPr lvl="1"/>
                <a:endParaRPr lang="en-US" altLang="ja-JP"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699" t="-1630"/>
                </a:stretch>
              </a:blipFill>
            </p:spPr>
            <p:txBody>
              <a:bodyPr/>
              <a:lstStyle/>
              <a:p>
                <a:r>
                  <a:rPr lang="ja-JP" altLang="en-US">
                    <a:noFill/>
                  </a:rPr>
                  <a:t> </a:t>
                </a:r>
              </a:p>
            </p:txBody>
          </p:sp>
        </mc:Fallback>
      </mc:AlternateContent>
      <p:pic>
        <p:nvPicPr>
          <p:cNvPr id="4" name="Picture 3"/>
          <p:cNvPicPr>
            <a:picLocks noChangeAspect="1"/>
          </p:cNvPicPr>
          <p:nvPr/>
        </p:nvPicPr>
        <p:blipFill>
          <a:blip r:embed="rId4"/>
          <a:stretch>
            <a:fillRect/>
          </a:stretch>
        </p:blipFill>
        <p:spPr>
          <a:xfrm>
            <a:off x="7092357" y="1129552"/>
            <a:ext cx="3644496" cy="1661985"/>
          </a:xfrm>
          <a:prstGeom prst="rect">
            <a:avLst/>
          </a:prstGeom>
        </p:spPr>
      </p:pic>
      <p:sp>
        <p:nvSpPr>
          <p:cNvPr id="10" name="TextBox 9"/>
          <p:cNvSpPr txBox="1"/>
          <p:nvPr/>
        </p:nvSpPr>
        <p:spPr>
          <a:xfrm>
            <a:off x="2862487" y="5139954"/>
            <a:ext cx="6348213" cy="830997"/>
          </a:xfrm>
          <a:prstGeom prst="rect">
            <a:avLst/>
          </a:prstGeom>
          <a:noFill/>
        </p:spPr>
        <p:txBody>
          <a:bodyPr wrap="none" rtlCol="0">
            <a:spAutoFit/>
          </a:bodyPr>
          <a:lstStyle/>
          <a:p>
            <a:pPr algn="ctr"/>
            <a:r>
              <a:rPr kumimoji="1" lang="ja-JP" altLang="en-US" sz="2400" dirty="0" smtClean="0">
                <a:solidFill>
                  <a:schemeClr val="tx1">
                    <a:lumMod val="75000"/>
                    <a:lumOff val="25000"/>
                  </a:schemeClr>
                </a:solidFill>
              </a:rPr>
              <a:t>画像解析技術によって</a:t>
            </a:r>
            <a:r>
              <a:rPr lang="ja-JP" altLang="en-US" sz="2400" dirty="0" smtClean="0">
                <a:solidFill>
                  <a:schemeClr val="tx1">
                    <a:lumMod val="75000"/>
                    <a:lumOff val="25000"/>
                  </a:schemeClr>
                </a:solidFill>
              </a:rPr>
              <a:t>それらの要素を検出し、</a:t>
            </a:r>
            <a:r>
              <a:rPr lang="en-US" altLang="ja-JP" sz="2400" dirty="0" smtClean="0">
                <a:solidFill>
                  <a:schemeClr val="tx1">
                    <a:lumMod val="75000"/>
                    <a:lumOff val="25000"/>
                  </a:schemeClr>
                </a:solidFill>
              </a:rPr>
              <a:t/>
            </a:r>
            <a:br>
              <a:rPr lang="en-US" altLang="ja-JP" sz="2400" dirty="0" smtClean="0">
                <a:solidFill>
                  <a:schemeClr val="tx1">
                    <a:lumMod val="75000"/>
                    <a:lumOff val="25000"/>
                  </a:schemeClr>
                </a:solidFill>
              </a:rPr>
            </a:br>
            <a:r>
              <a:rPr lang="en-US" altLang="ja-JP" sz="2400" dirty="0" smtClean="0">
                <a:solidFill>
                  <a:schemeClr val="tx1">
                    <a:lumMod val="75000"/>
                    <a:lumOff val="25000"/>
                  </a:schemeClr>
                </a:solidFill>
              </a:rPr>
              <a:t>WSI</a:t>
            </a:r>
            <a:r>
              <a:rPr lang="ja-JP" altLang="en-US" sz="2400" dirty="0">
                <a:solidFill>
                  <a:schemeClr val="tx1">
                    <a:lumMod val="75000"/>
                    <a:lumOff val="25000"/>
                  </a:schemeClr>
                </a:solidFill>
              </a:rPr>
              <a:t>全体の組織学的特徴</a:t>
            </a:r>
            <a:r>
              <a:rPr lang="ja-JP" altLang="en-US" sz="2400" dirty="0" smtClean="0">
                <a:solidFill>
                  <a:schemeClr val="tx1">
                    <a:lumMod val="75000"/>
                    <a:lumOff val="25000"/>
                  </a:schemeClr>
                </a:solidFill>
              </a:rPr>
              <a:t>を抽出</a:t>
            </a:r>
            <a:endParaRPr lang="ja-JP" altLang="en-US" sz="2400" dirty="0">
              <a:solidFill>
                <a:schemeClr val="tx1">
                  <a:lumMod val="75000"/>
                  <a:lumOff val="25000"/>
                </a:schemeClr>
              </a:solidFill>
            </a:endParaRPr>
          </a:p>
        </p:txBody>
      </p:sp>
    </p:spTree>
    <p:extLst>
      <p:ext uri="{BB962C8B-B14F-4D97-AF65-F5344CB8AC3E}">
        <p14:creationId xmlns:p14="http://schemas.microsoft.com/office/powerpoint/2010/main" val="736733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背景</a:t>
            </a:r>
            <a:endParaRPr kumimoji="1" lang="ja-JP" altLang="en-US" dirty="0"/>
          </a:p>
        </p:txBody>
      </p:sp>
      <p:sp>
        <p:nvSpPr>
          <p:cNvPr id="3" name="Content Placeholder 2"/>
          <p:cNvSpPr>
            <a:spLocks noGrp="1"/>
          </p:cNvSpPr>
          <p:nvPr>
            <p:ph idx="1"/>
          </p:nvPr>
        </p:nvSpPr>
        <p:spPr/>
        <p:txBody>
          <a:bodyPr>
            <a:normAutofit/>
          </a:bodyPr>
          <a:lstStyle/>
          <a:p>
            <a:pPr marL="108000" indent="0">
              <a:buNone/>
            </a:pPr>
            <a:r>
              <a:rPr lang="ja-JP" altLang="en-US" dirty="0" smtClean="0"/>
              <a:t>よくある病理画像解析の応用</a:t>
            </a:r>
            <a:endParaRPr lang="en-US" altLang="ja-JP" dirty="0" smtClean="0"/>
          </a:p>
          <a:p>
            <a:r>
              <a:rPr lang="ja-JP" altLang="en-US" dirty="0" smtClean="0"/>
              <a:t>転移予測</a:t>
            </a:r>
            <a:endParaRPr lang="en-US" altLang="ja-JP" dirty="0" smtClean="0"/>
          </a:p>
          <a:p>
            <a:r>
              <a:rPr lang="ja-JP" altLang="en-US" dirty="0" smtClean="0"/>
              <a:t>生存予測</a:t>
            </a:r>
            <a:endParaRPr lang="en-US" altLang="ja-JP" dirty="0" smtClean="0"/>
          </a:p>
          <a:p>
            <a:r>
              <a:rPr lang="ja-JP" altLang="en-US" dirty="0" smtClean="0"/>
              <a:t>組織学的分類予測</a:t>
            </a:r>
            <a:endParaRPr lang="en-US" altLang="ja-JP" dirty="0" smtClean="0"/>
          </a:p>
          <a:p>
            <a:r>
              <a:rPr lang="en-US" altLang="ja-JP" sz="2400" dirty="0" smtClean="0"/>
              <a:t>link </a:t>
            </a:r>
            <a:r>
              <a:rPr lang="en-US" altLang="ja-JP" sz="2400" dirty="0"/>
              <a:t>histologic patterns with genetic alterations or molecular disease </a:t>
            </a:r>
            <a:r>
              <a:rPr lang="en-US" altLang="ja-JP" sz="2400" dirty="0" smtClean="0"/>
              <a:t>subtypes </a:t>
            </a:r>
            <a:endParaRPr lang="en-US" altLang="ja-JP" sz="2400" dirty="0"/>
          </a:p>
          <a:p>
            <a:pPr marL="108000" indent="0">
              <a:buNone/>
            </a:pPr>
            <a:endParaRPr kumimoji="1" lang="en-US" altLang="ja-JP" dirty="0" smtClean="0"/>
          </a:p>
          <a:p>
            <a:pPr marL="108000" indent="0" algn="ctr">
              <a:buNone/>
            </a:pPr>
            <a:r>
              <a:rPr kumimoji="1" lang="ja-JP" altLang="en-US" dirty="0" smtClean="0"/>
              <a:t>専門家が</a:t>
            </a:r>
            <a:r>
              <a:rPr lang="ja-JP" altLang="en-US" dirty="0"/>
              <a:t>組織</a:t>
            </a:r>
            <a:r>
              <a:rPr lang="ja-JP" altLang="en-US" dirty="0" smtClean="0"/>
              <a:t>データの</a:t>
            </a:r>
            <a:r>
              <a:rPr kumimoji="1" lang="ja-JP" altLang="en-US" dirty="0" smtClean="0"/>
              <a:t>解析を行うために従事した研究は少ない</a:t>
            </a:r>
            <a:endParaRPr kumimoji="1" lang="en-US" altLang="ja-JP" dirty="0"/>
          </a:p>
          <a:p>
            <a:pPr marL="108000" indent="0">
              <a:buNone/>
            </a:pPr>
            <a:endParaRPr kumimoji="1" lang="ja-JP" altLang="en-US" dirty="0"/>
          </a:p>
        </p:txBody>
      </p:sp>
    </p:spTree>
    <p:extLst>
      <p:ext uri="{BB962C8B-B14F-4D97-AF65-F5344CB8AC3E}">
        <p14:creationId xmlns:p14="http://schemas.microsoft.com/office/powerpoint/2010/main" val="17056325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err="1" smtClean="0"/>
              <a:t>Histomic</a:t>
            </a:r>
            <a:r>
              <a:rPr lang="en-US" altLang="ja-JP" dirty="0" smtClean="0"/>
              <a:t> objects</a:t>
            </a:r>
            <a:r>
              <a:rPr lang="ja-JP" altLang="en-US" dirty="0" smtClean="0"/>
              <a:t>の検出および分類</a:t>
            </a:r>
            <a:endParaRPr kumimoji="1" lang="ja-JP" altLang="en-US" dirty="0"/>
          </a:p>
        </p:txBody>
      </p:sp>
      <p:sp>
        <p:nvSpPr>
          <p:cNvPr id="3" name="Content Placeholder 2"/>
          <p:cNvSpPr>
            <a:spLocks noGrp="1"/>
          </p:cNvSpPr>
          <p:nvPr>
            <p:ph idx="1"/>
          </p:nvPr>
        </p:nvSpPr>
        <p:spPr/>
        <p:txBody>
          <a:bodyPr/>
          <a:lstStyle/>
          <a:p>
            <a:pPr marL="108000" indent="0">
              <a:buNone/>
            </a:pPr>
            <a:r>
              <a:rPr lang="ja-JP" altLang="en-US" dirty="0" smtClean="0"/>
              <a:t>一般に機械学習は大量の</a:t>
            </a:r>
            <a:r>
              <a:rPr lang="en-US" altLang="ja-JP" dirty="0" smtClean="0"/>
              <a:t>sample</a:t>
            </a:r>
            <a:r>
              <a:rPr lang="ja-JP" altLang="en-US" dirty="0" smtClean="0"/>
              <a:t>及び</a:t>
            </a:r>
            <a:r>
              <a:rPr lang="en-US" altLang="ja-JP" dirty="0" smtClean="0"/>
              <a:t>label</a:t>
            </a:r>
            <a:r>
              <a:rPr lang="ja-JP" altLang="en-US" dirty="0" smtClean="0"/>
              <a:t>情報が必要</a:t>
            </a:r>
            <a:endParaRPr lang="en-US" altLang="ja-JP" dirty="0" smtClean="0"/>
          </a:p>
          <a:p>
            <a:pPr marL="108000" indent="0">
              <a:buNone/>
            </a:pPr>
            <a:endParaRPr lang="en-US" altLang="ja-JP" dirty="0" smtClean="0"/>
          </a:p>
          <a:p>
            <a:pPr marL="108000" indent="0">
              <a:buNone/>
            </a:pPr>
            <a:r>
              <a:rPr lang="ja-JP" altLang="en-US" dirty="0" smtClean="0"/>
              <a:t>しかし、病理画像では基本的に似たような特徴を持つものが多く、</a:t>
            </a:r>
            <a:r>
              <a:rPr lang="en-US" altLang="ja-JP" dirty="0" smtClean="0"/>
              <a:t/>
            </a:r>
            <a:br>
              <a:rPr lang="en-US" altLang="ja-JP" dirty="0" smtClean="0"/>
            </a:br>
            <a:r>
              <a:rPr lang="ja-JP" altLang="en-US" dirty="0" smtClean="0"/>
              <a:t>冗長なサンプルに</a:t>
            </a:r>
            <a:r>
              <a:rPr lang="en-US" altLang="ja-JP" dirty="0" smtClean="0"/>
              <a:t>label</a:t>
            </a:r>
            <a:r>
              <a:rPr lang="ja-JP" altLang="en-US" dirty="0" smtClean="0"/>
              <a:t>付けをするのは無駄</a:t>
            </a:r>
          </a:p>
          <a:p>
            <a:endParaRPr lang="ja-JP" altLang="en-US" dirty="0"/>
          </a:p>
        </p:txBody>
      </p:sp>
      <p:sp>
        <p:nvSpPr>
          <p:cNvPr id="4" name="Right Arrow 3"/>
          <p:cNvSpPr/>
          <p:nvPr/>
        </p:nvSpPr>
        <p:spPr>
          <a:xfrm>
            <a:off x="756317" y="3845859"/>
            <a:ext cx="790095"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TextBox 4"/>
          <p:cNvSpPr txBox="1"/>
          <p:nvPr/>
        </p:nvSpPr>
        <p:spPr>
          <a:xfrm>
            <a:off x="1636525" y="3845859"/>
            <a:ext cx="9680342" cy="461665"/>
          </a:xfrm>
          <a:prstGeom prst="rect">
            <a:avLst/>
          </a:prstGeom>
          <a:noFill/>
        </p:spPr>
        <p:txBody>
          <a:bodyPr wrap="none" rtlCol="0">
            <a:spAutoFit/>
          </a:bodyPr>
          <a:lstStyle/>
          <a:p>
            <a:pPr marL="108000" indent="0">
              <a:buNone/>
            </a:pPr>
            <a:r>
              <a:rPr lang="en-US" altLang="ja-JP" sz="2400" dirty="0">
                <a:solidFill>
                  <a:schemeClr val="tx1">
                    <a:lumMod val="75000"/>
                    <a:lumOff val="25000"/>
                  </a:schemeClr>
                </a:solidFill>
              </a:rPr>
              <a:t>User</a:t>
            </a:r>
            <a:r>
              <a:rPr lang="ja-JP" altLang="en-US" sz="2400" dirty="0">
                <a:solidFill>
                  <a:schemeClr val="tx1">
                    <a:lumMod val="75000"/>
                    <a:lumOff val="25000"/>
                  </a:schemeClr>
                </a:solidFill>
              </a:rPr>
              <a:t>からの</a:t>
            </a:r>
            <a:r>
              <a:rPr lang="en-US" altLang="ja-JP" sz="2400" dirty="0">
                <a:solidFill>
                  <a:schemeClr val="tx1">
                    <a:lumMod val="75000"/>
                    <a:lumOff val="25000"/>
                  </a:schemeClr>
                </a:solidFill>
              </a:rPr>
              <a:t>feedback</a:t>
            </a:r>
            <a:r>
              <a:rPr lang="ja-JP" altLang="en-US" sz="2400" dirty="0">
                <a:solidFill>
                  <a:schemeClr val="tx1">
                    <a:lumMod val="75000"/>
                    <a:lumOff val="25000"/>
                  </a:schemeClr>
                </a:solidFill>
              </a:rPr>
              <a:t>を利用した</a:t>
            </a:r>
            <a:r>
              <a:rPr lang="en-US" altLang="ja-JP" sz="2400" dirty="0">
                <a:solidFill>
                  <a:schemeClr val="tx1">
                    <a:lumMod val="75000"/>
                    <a:lumOff val="25000"/>
                  </a:schemeClr>
                </a:solidFill>
              </a:rPr>
              <a:t>Active </a:t>
            </a:r>
            <a:r>
              <a:rPr lang="en-US" altLang="ja-JP" sz="2400" dirty="0" smtClean="0">
                <a:solidFill>
                  <a:schemeClr val="tx1">
                    <a:lumMod val="75000"/>
                    <a:lumOff val="25000"/>
                  </a:schemeClr>
                </a:solidFill>
              </a:rPr>
              <a:t>Learning</a:t>
            </a:r>
            <a:r>
              <a:rPr lang="ja-JP" altLang="en-US" sz="2400" dirty="0" smtClean="0">
                <a:solidFill>
                  <a:schemeClr val="tx1">
                    <a:lumMod val="75000"/>
                    <a:lumOff val="25000"/>
                  </a:schemeClr>
                </a:solidFill>
              </a:rPr>
              <a:t>を採用するシステムの提案</a:t>
            </a:r>
            <a:endParaRPr kumimoji="1" lang="ja-JP" altLang="en-US" sz="2400" dirty="0">
              <a:solidFill>
                <a:schemeClr val="tx1">
                  <a:lumMod val="75000"/>
                  <a:lumOff val="25000"/>
                </a:schemeClr>
              </a:solidFill>
            </a:endParaRPr>
          </a:p>
        </p:txBody>
      </p:sp>
    </p:spTree>
    <p:extLst>
      <p:ext uri="{BB962C8B-B14F-4D97-AF65-F5344CB8AC3E}">
        <p14:creationId xmlns:p14="http://schemas.microsoft.com/office/powerpoint/2010/main" val="5260837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smtClean="0"/>
              <a:t>Active Learning</a:t>
            </a:r>
            <a:endParaRPr kumimoji="1" lang="ja-JP" altLang="en-US" dirty="0"/>
          </a:p>
        </p:txBody>
      </p:sp>
      <p:sp>
        <p:nvSpPr>
          <p:cNvPr id="3" name="Content Placeholder 2"/>
          <p:cNvSpPr>
            <a:spLocks noGrp="1"/>
          </p:cNvSpPr>
          <p:nvPr>
            <p:ph idx="1"/>
          </p:nvPr>
        </p:nvSpPr>
        <p:spPr/>
        <p:txBody>
          <a:bodyPr/>
          <a:lstStyle/>
          <a:p>
            <a:endParaRPr lang="en-US" altLang="ja-JP" b="1" dirty="0" smtClean="0"/>
          </a:p>
          <a:p>
            <a:r>
              <a:rPr lang="ja-JP" altLang="en-US" dirty="0" smtClean="0"/>
              <a:t>ラベルのついてないデータから、</a:t>
            </a:r>
            <a:r>
              <a:rPr lang="en-US" altLang="ja-JP" dirty="0" smtClean="0"/>
              <a:t/>
            </a:r>
            <a:br>
              <a:rPr lang="en-US" altLang="ja-JP" dirty="0" smtClean="0"/>
            </a:br>
            <a:r>
              <a:rPr lang="ja-JP" altLang="en-US" dirty="0" smtClean="0"/>
              <a:t>最も</a:t>
            </a:r>
            <a:r>
              <a:rPr lang="en-US" altLang="ja-JP" dirty="0" smtClean="0"/>
              <a:t>informative</a:t>
            </a:r>
            <a:r>
              <a:rPr lang="ja-JP" altLang="en-US" dirty="0" smtClean="0"/>
              <a:t>な</a:t>
            </a:r>
            <a:r>
              <a:rPr lang="en-US" altLang="ja-JP" dirty="0" smtClean="0"/>
              <a:t>sample</a:t>
            </a:r>
            <a:r>
              <a:rPr lang="ja-JP" altLang="en-US" dirty="0" smtClean="0"/>
              <a:t>を選び</a:t>
            </a:r>
            <a:r>
              <a:rPr lang="en-US" altLang="ja-JP" dirty="0" smtClean="0"/>
              <a:t/>
            </a:r>
            <a:br>
              <a:rPr lang="en-US" altLang="ja-JP" dirty="0" smtClean="0"/>
            </a:br>
            <a:r>
              <a:rPr lang="ja-JP" altLang="en-US" dirty="0" smtClean="0"/>
              <a:t>ラベルをつけてもらう</a:t>
            </a:r>
            <a:endParaRPr lang="en-US" altLang="ja-JP" dirty="0" smtClean="0"/>
          </a:p>
          <a:p>
            <a:endParaRPr kumimoji="1" lang="en-US" altLang="ja-JP" dirty="0" smtClean="0"/>
          </a:p>
          <a:p>
            <a:r>
              <a:rPr kumimoji="1" lang="ja-JP" altLang="en-US" dirty="0" smtClean="0"/>
              <a:t>精度を落とすことなく必要な</a:t>
            </a:r>
            <a:r>
              <a:rPr lang="en-US" altLang="ja-JP" dirty="0" smtClean="0"/>
              <a:t>label</a:t>
            </a:r>
            <a:r>
              <a:rPr lang="ja-JP" altLang="en-US" dirty="0" smtClean="0"/>
              <a:t>の数を</a:t>
            </a:r>
            <a:br>
              <a:rPr lang="ja-JP" altLang="en-US" dirty="0" smtClean="0"/>
            </a:br>
            <a:r>
              <a:rPr lang="ja-JP" altLang="en-US" dirty="0" smtClean="0"/>
              <a:t>減らすことが目的</a:t>
            </a:r>
            <a:endParaRPr lang="en-US" altLang="ja-JP" dirty="0" smtClean="0"/>
          </a:p>
          <a:p>
            <a:endParaRPr kumimoji="1" lang="en-US" altLang="ja-JP" dirty="0"/>
          </a:p>
          <a:p>
            <a:pPr marL="108000" indent="0">
              <a:buNone/>
            </a:pPr>
            <a:r>
              <a:rPr kumimoji="1" lang="ja-JP" altLang="en-US" dirty="0" smtClean="0"/>
              <a:t>詳細は後述</a:t>
            </a:r>
            <a:endParaRPr kumimoji="1" lang="ja-JP" altLang="en-US" dirty="0"/>
          </a:p>
        </p:txBody>
      </p:sp>
      <p:pic>
        <p:nvPicPr>
          <p:cNvPr id="4" name="Picture 3"/>
          <p:cNvPicPr>
            <a:picLocks noChangeAspect="1"/>
          </p:cNvPicPr>
          <p:nvPr/>
        </p:nvPicPr>
        <p:blipFill>
          <a:blip r:embed="rId3"/>
          <a:stretch>
            <a:fillRect/>
          </a:stretch>
        </p:blipFill>
        <p:spPr>
          <a:xfrm>
            <a:off x="6268303" y="1609272"/>
            <a:ext cx="5775779" cy="3387442"/>
          </a:xfrm>
          <a:prstGeom prst="rect">
            <a:avLst/>
          </a:prstGeom>
        </p:spPr>
      </p:pic>
    </p:spTree>
    <p:extLst>
      <p:ext uri="{BB962C8B-B14F-4D97-AF65-F5344CB8AC3E}">
        <p14:creationId xmlns:p14="http://schemas.microsoft.com/office/powerpoint/2010/main" val="10444194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err="1" smtClean="0"/>
              <a:t>HistomicsML</a:t>
            </a:r>
            <a:endParaRPr kumimoji="1" lang="ja-JP" altLang="en-US" dirty="0"/>
          </a:p>
        </p:txBody>
      </p:sp>
      <p:sp>
        <p:nvSpPr>
          <p:cNvPr id="3" name="Content Placeholder 2"/>
          <p:cNvSpPr>
            <a:spLocks noGrp="1"/>
          </p:cNvSpPr>
          <p:nvPr>
            <p:ph idx="1"/>
          </p:nvPr>
        </p:nvSpPr>
        <p:spPr/>
        <p:txBody>
          <a:bodyPr>
            <a:normAutofit/>
          </a:bodyPr>
          <a:lstStyle/>
          <a:p>
            <a:pPr marL="622350" indent="-514350">
              <a:buFont typeface="+mj-lt"/>
              <a:buAutoNum type="arabicPeriod"/>
            </a:pPr>
            <a:r>
              <a:rPr lang="en-US" altLang="ja-JP" dirty="0" smtClean="0"/>
              <a:t>WSI</a:t>
            </a:r>
            <a:r>
              <a:rPr lang="ja-JP" altLang="en-US" dirty="0" smtClean="0"/>
              <a:t>のいい感じの</a:t>
            </a:r>
            <a:r>
              <a:rPr lang="en-US" altLang="ja-JP" dirty="0" smtClean="0"/>
              <a:t>Viewer (Web based Interface)</a:t>
            </a:r>
          </a:p>
          <a:p>
            <a:pPr marL="622350" indent="-514350">
              <a:buFont typeface="+mj-lt"/>
              <a:buAutoNum type="arabicPeriod"/>
            </a:pPr>
            <a:r>
              <a:rPr lang="ja-JP" altLang="en-US" dirty="0" smtClean="0"/>
              <a:t>高速かつ</a:t>
            </a:r>
            <a:r>
              <a:rPr lang="en-US" altLang="ja-JP" dirty="0" smtClean="0"/>
              <a:t>Interactive</a:t>
            </a:r>
            <a:r>
              <a:rPr lang="ja-JP" altLang="en-US" dirty="0" smtClean="0"/>
              <a:t>な学習を可能とする</a:t>
            </a:r>
            <a:r>
              <a:rPr lang="en-US" altLang="ja-JP" dirty="0" smtClean="0"/>
              <a:t>Machine Learning Server</a:t>
            </a:r>
          </a:p>
          <a:p>
            <a:pPr marL="622350" indent="-514350">
              <a:buFont typeface="+mj-lt"/>
              <a:buAutoNum type="arabicPeriod"/>
            </a:pPr>
            <a:r>
              <a:rPr lang="ja-JP" altLang="en-US" dirty="0" smtClean="0"/>
              <a:t>関心領域、セグメンテーション結果の可視化ツール</a:t>
            </a:r>
            <a:endParaRPr lang="en-US" altLang="ja-JP" dirty="0" smtClean="0"/>
          </a:p>
          <a:p>
            <a:pPr marL="622350" indent="-514350">
              <a:buFont typeface="+mj-lt"/>
              <a:buAutoNum type="arabicPeriod"/>
            </a:pPr>
            <a:r>
              <a:rPr lang="en-US" altLang="ja-JP" dirty="0" smtClean="0"/>
              <a:t>Active Learning</a:t>
            </a:r>
            <a:r>
              <a:rPr lang="ja-JP" altLang="en-US" dirty="0" smtClean="0"/>
              <a:t>用</a:t>
            </a:r>
            <a:r>
              <a:rPr lang="en-US" altLang="ja-JP" dirty="0" smtClean="0"/>
              <a:t>Dataset</a:t>
            </a:r>
            <a:r>
              <a:rPr lang="ja-JP" altLang="en-US" dirty="0" smtClean="0"/>
              <a:t>作成</a:t>
            </a:r>
            <a:r>
              <a:rPr lang="ja-JP" altLang="en-US" dirty="0"/>
              <a:t>、共有、レビューするためのツール。 </a:t>
            </a:r>
            <a:endParaRPr lang="ja-JP" altLang="en-US" dirty="0" smtClean="0"/>
          </a:p>
          <a:p>
            <a:pPr marL="622350" indent="-514350">
              <a:buFont typeface="+mj-lt"/>
              <a:buAutoNum type="arabicPeriod"/>
            </a:pPr>
            <a:r>
              <a:rPr lang="ja-JP" altLang="en-US" dirty="0" smtClean="0"/>
              <a:t>一般向けに公開されている</a:t>
            </a:r>
            <a:r>
              <a:rPr lang="en-US" altLang="ja-JP" dirty="0" smtClean="0"/>
              <a:t> (</a:t>
            </a:r>
            <a:r>
              <a:rPr lang="en-US" altLang="ja-JP" sz="2000" dirty="0" smtClean="0">
                <a:hlinkClick r:id="rId2"/>
              </a:rPr>
              <a:t>https</a:t>
            </a:r>
            <a:r>
              <a:rPr lang="en-US" altLang="ja-JP" sz="2000" dirty="0">
                <a:hlinkClick r:id="rId2"/>
              </a:rPr>
              <a:t>://</a:t>
            </a:r>
            <a:r>
              <a:rPr lang="en-US" altLang="ja-JP" sz="2000" dirty="0" smtClean="0">
                <a:hlinkClick r:id="rId2"/>
              </a:rPr>
              <a:t>github.com/cooperlab/ActiveLearning</a:t>
            </a:r>
            <a:r>
              <a:rPr lang="en-US" altLang="ja-JP" sz="2000" dirty="0" smtClean="0"/>
              <a:t>)</a:t>
            </a:r>
          </a:p>
          <a:p>
            <a:pPr lvl="1"/>
            <a:r>
              <a:rPr lang="en-US" altLang="ja-JP" dirty="0" err="1" smtClean="0"/>
              <a:t>Docker</a:t>
            </a:r>
            <a:r>
              <a:rPr lang="en-US" altLang="ja-JP" dirty="0" smtClean="0"/>
              <a:t> Container</a:t>
            </a:r>
            <a:r>
              <a:rPr lang="ja-JP" altLang="en-US" dirty="0" smtClean="0"/>
              <a:t>もある</a:t>
            </a:r>
            <a:r>
              <a:rPr lang="en-US" altLang="ja-JP" dirty="0" smtClean="0"/>
              <a:t> (</a:t>
            </a:r>
            <a:r>
              <a:rPr lang="en-US" altLang="ja-JP" dirty="0" smtClean="0">
                <a:hlinkClick r:id="rId3"/>
              </a:rPr>
              <a:t>https</a:t>
            </a:r>
            <a:r>
              <a:rPr lang="en-US" altLang="ja-JP" dirty="0">
                <a:hlinkClick r:id="rId3"/>
              </a:rPr>
              <a:t>://hub.docker.com/r/histomicsml/active</a:t>
            </a:r>
            <a:r>
              <a:rPr lang="en-US" altLang="ja-JP" dirty="0" smtClean="0">
                <a:hlinkClick r:id="rId3"/>
              </a:rPr>
              <a:t>/</a:t>
            </a:r>
            <a:r>
              <a:rPr lang="en-US" altLang="ja-JP" dirty="0"/>
              <a:t>)</a:t>
            </a:r>
          </a:p>
        </p:txBody>
      </p:sp>
    </p:spTree>
    <p:extLst>
      <p:ext uri="{BB962C8B-B14F-4D97-AF65-F5344CB8AC3E}">
        <p14:creationId xmlns:p14="http://schemas.microsoft.com/office/powerpoint/2010/main" val="15594361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ja-JP" dirty="0" err="1" smtClean="0"/>
              <a:t>HistomicsML</a:t>
            </a:r>
            <a:endParaRPr kumimoji="1" lang="ja-JP" altLang="en-US" dirty="0"/>
          </a:p>
        </p:txBody>
      </p:sp>
      <p:sp>
        <p:nvSpPr>
          <p:cNvPr id="3" name="Content Placeholder 2"/>
          <p:cNvSpPr>
            <a:spLocks noGrp="1"/>
          </p:cNvSpPr>
          <p:nvPr>
            <p:ph idx="1"/>
          </p:nvPr>
        </p:nvSpPr>
        <p:spPr/>
        <p:txBody>
          <a:bodyPr/>
          <a:lstStyle/>
          <a:p>
            <a:endParaRPr kumimoji="1" lang="ja-JP" altLang="en-US" dirty="0"/>
          </a:p>
        </p:txBody>
      </p:sp>
      <p:pic>
        <p:nvPicPr>
          <p:cNvPr id="4" name="Picture 3"/>
          <p:cNvPicPr>
            <a:picLocks noChangeAspect="1"/>
          </p:cNvPicPr>
          <p:nvPr/>
        </p:nvPicPr>
        <p:blipFill>
          <a:blip r:embed="rId3"/>
          <a:stretch>
            <a:fillRect/>
          </a:stretch>
        </p:blipFill>
        <p:spPr>
          <a:xfrm>
            <a:off x="807074" y="1134218"/>
            <a:ext cx="4930338" cy="5129698"/>
          </a:xfrm>
          <a:prstGeom prst="rect">
            <a:avLst/>
          </a:prstGeom>
        </p:spPr>
      </p:pic>
      <p:pic>
        <p:nvPicPr>
          <p:cNvPr id="5" name="Picture 4"/>
          <p:cNvPicPr>
            <a:picLocks noChangeAspect="1"/>
          </p:cNvPicPr>
          <p:nvPr/>
        </p:nvPicPr>
        <p:blipFill>
          <a:blip r:embed="rId4"/>
          <a:stretch>
            <a:fillRect/>
          </a:stretch>
        </p:blipFill>
        <p:spPr>
          <a:xfrm>
            <a:off x="5895506" y="1134218"/>
            <a:ext cx="5659294" cy="5058790"/>
          </a:xfrm>
          <a:prstGeom prst="rect">
            <a:avLst/>
          </a:prstGeom>
        </p:spPr>
      </p:pic>
    </p:spTree>
    <p:extLst>
      <p:ext uri="{BB962C8B-B14F-4D97-AF65-F5344CB8AC3E}">
        <p14:creationId xmlns:p14="http://schemas.microsoft.com/office/powerpoint/2010/main" val="296082014"/>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fukuta" id="{76C23BF7-A3A5-0F41-85E1-E0CD43E510F3}" vid="{5FF3A9BA-5277-0245-AF97-B6028D917A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fukuta</Template>
  <TotalTime>767</TotalTime>
  <Words>2043</Words>
  <Application>Microsoft Macintosh PowerPoint</Application>
  <PresentationFormat>Widescreen</PresentationFormat>
  <Paragraphs>220</Paragraphs>
  <Slides>34</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Calibri Light</vt:lpstr>
      <vt:lpstr>Cambria Math</vt:lpstr>
      <vt:lpstr>ＭＳ Ｐゴシック</vt:lpstr>
      <vt:lpstr>Retrospect</vt:lpstr>
      <vt:lpstr>Interactive phenotyping of large-scale histology imaging data with HistomicsML  </vt:lpstr>
      <vt:lpstr> 概要</vt:lpstr>
      <vt:lpstr>やりたいこと</vt:lpstr>
      <vt:lpstr>背景</vt:lpstr>
      <vt:lpstr>背景</vt:lpstr>
      <vt:lpstr>Histomic objectsの検出および分類</vt:lpstr>
      <vt:lpstr>Active Learning</vt:lpstr>
      <vt:lpstr>HistomicsML</vt:lpstr>
      <vt:lpstr>HistomicsML</vt:lpstr>
      <vt:lpstr>HistomicsML</vt:lpstr>
      <vt:lpstr>HistomicsML</vt:lpstr>
      <vt:lpstr>実際に利用</vt:lpstr>
      <vt:lpstr>LGGにおけるVECNを検出できて何が嬉しいか</vt:lpstr>
      <vt:lpstr>特徴抽出の流れ</vt:lpstr>
      <vt:lpstr>特徴抽出の流れ</vt:lpstr>
      <vt:lpstr>特徴抽出の流れ</vt:lpstr>
      <vt:lpstr>Active Learning</vt:lpstr>
      <vt:lpstr>Active Learning</vt:lpstr>
      <vt:lpstr>Active Learning</vt:lpstr>
      <vt:lpstr>Active Learning 実験結果</vt:lpstr>
      <vt:lpstr>Active Learning 実験結果</vt:lpstr>
      <vt:lpstr>VECNを識別できることがわかった!</vt:lpstr>
      <vt:lpstr>Hypertrophy Index (HI)</vt:lpstr>
      <vt:lpstr>Clustering Index (CI)</vt:lpstr>
      <vt:lpstr>Glioma (神経膠腫) の分類</vt:lpstr>
      <vt:lpstr>CI, HI 検証</vt:lpstr>
      <vt:lpstr>CI, HI 検証</vt:lpstr>
      <vt:lpstr>CI, HI 検証</vt:lpstr>
      <vt:lpstr>CI, HI 検証</vt:lpstr>
      <vt:lpstr>Active Learningの有効性の検証</vt:lpstr>
      <vt:lpstr>Integrating phenotypic measures with genomic information </vt:lpstr>
      <vt:lpstr>Integrating phenotypic measures with genomic information </vt:lpstr>
      <vt:lpstr>Discussion</vt:lpstr>
      <vt:lpstr>Future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Fukuta Keisuke</dc:creator>
  <cp:lastModifiedBy>Fukuta Keisuke</cp:lastModifiedBy>
  <cp:revision>65</cp:revision>
  <cp:lastPrinted>2017-06-23T07:23:19Z</cp:lastPrinted>
  <dcterms:created xsi:type="dcterms:W3CDTF">2017-06-22T15:06:28Z</dcterms:created>
  <dcterms:modified xsi:type="dcterms:W3CDTF">2017-06-23T09:34:17Z</dcterms:modified>
</cp:coreProperties>
</file>

<file path=docProps/thumbnail.jpeg>
</file>